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Arial Bold" panose="020B0704020202020204" pitchFamily="34" charset="0"/>
      <p:bold r:id="rId24"/>
    </p:embeddedFont>
    <p:embeddedFont>
      <p:font typeface="Open Sans" panose="020B0604020202020204" charset="0"/>
      <p:regular r:id="rId25"/>
    </p:embeddedFont>
    <p:embeddedFont>
      <p:font typeface="Open Sans Italics" panose="020B0604020202020204" charset="0"/>
      <p:regular r:id="rId26"/>
    </p:embeddedFont>
    <p:embeddedFont>
      <p:font typeface="Public Sans Bold" panose="020B0604020202020204" charset="0"/>
      <p:regular r:id="rId27"/>
    </p:embeddedFont>
    <p:embeddedFont>
      <p:font typeface="Noto Serif Display Bold" panose="020B0604020202020204"/>
      <p:regular r:id="rId28"/>
    </p:embeddedFont>
    <p:embeddedFont>
      <p:font typeface="Open Sans Bold" panose="020B0604020202020204" charset="0"/>
      <p:regular r:id="rId29"/>
    </p:embeddedFont>
    <p:embeddedFont>
      <p:font typeface="Eastman Grotesque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240" y="-7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3.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3.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7.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3.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3.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2049439" y="1217614"/>
            <a:ext cx="11428494" cy="11529376"/>
          </a:xfrm>
          <a:custGeom>
            <a:avLst/>
            <a:gdLst/>
            <a:ahLst/>
            <a:cxnLst/>
            <a:rect l="l" t="t" r="r" b="b"/>
            <a:pathLst>
              <a:path w="11428494" h="11529376">
                <a:moveTo>
                  <a:pt x="11428494" y="0"/>
                </a:moveTo>
                <a:lnTo>
                  <a:pt x="0" y="0"/>
                </a:lnTo>
                <a:lnTo>
                  <a:pt x="0" y="11529377"/>
                </a:lnTo>
                <a:lnTo>
                  <a:pt x="11428494" y="11529377"/>
                </a:lnTo>
                <a:lnTo>
                  <a:pt x="11428494"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3" name="Group 3"/>
          <p:cNvGrpSpPr/>
          <p:nvPr/>
        </p:nvGrpSpPr>
        <p:grpSpPr>
          <a:xfrm rot="-171344">
            <a:off x="15505256" y="-2492677"/>
            <a:ext cx="4115398" cy="4305442"/>
            <a:chOff x="0" y="0"/>
            <a:chExt cx="776923" cy="812800"/>
          </a:xfrm>
        </p:grpSpPr>
        <p:sp>
          <p:nvSpPr>
            <p:cNvPr id="4" name="Freeform 4"/>
            <p:cNvSpPr/>
            <p:nvPr/>
          </p:nvSpPr>
          <p:spPr>
            <a:xfrm>
              <a:off x="0" y="0"/>
              <a:ext cx="776923" cy="812800"/>
            </a:xfrm>
            <a:custGeom>
              <a:avLst/>
              <a:gdLst/>
              <a:ahLst/>
              <a:cxnLst/>
              <a:rect l="l" t="t" r="r" b="b"/>
              <a:pathLst>
                <a:path w="776923" h="812800">
                  <a:moveTo>
                    <a:pt x="388461" y="0"/>
                  </a:moveTo>
                  <a:lnTo>
                    <a:pt x="776923" y="406400"/>
                  </a:lnTo>
                  <a:lnTo>
                    <a:pt x="388461" y="812800"/>
                  </a:lnTo>
                  <a:lnTo>
                    <a:pt x="0" y="406400"/>
                  </a:lnTo>
                  <a:lnTo>
                    <a:pt x="388461" y="0"/>
                  </a:lnTo>
                  <a:close/>
                </a:path>
              </a:pathLst>
            </a:custGeom>
            <a:solidFill>
              <a:srgbClr val="517DED"/>
            </a:solidFill>
          </p:spPr>
        </p:sp>
        <p:sp>
          <p:nvSpPr>
            <p:cNvPr id="5" name="TextBox 5"/>
            <p:cNvSpPr txBox="1"/>
            <p:nvPr/>
          </p:nvSpPr>
          <p:spPr>
            <a:xfrm>
              <a:off x="133534" y="101600"/>
              <a:ext cx="509856" cy="571500"/>
            </a:xfrm>
            <a:prstGeom prst="rect">
              <a:avLst/>
            </a:prstGeom>
          </p:spPr>
          <p:txBody>
            <a:bodyPr lIns="50800" tIns="50800" rIns="50800" bIns="50800" rtlCol="0" anchor="ctr"/>
            <a:lstStyle/>
            <a:p>
              <a:pPr algn="ctr">
                <a:lnSpc>
                  <a:spcPts val="2939"/>
                </a:lnSpc>
              </a:pPr>
              <a:endParaRPr/>
            </a:p>
          </p:txBody>
        </p:sp>
      </p:grpSp>
      <p:grpSp>
        <p:nvGrpSpPr>
          <p:cNvPr id="6" name="Group 6"/>
          <p:cNvGrpSpPr/>
          <p:nvPr/>
        </p:nvGrpSpPr>
        <p:grpSpPr>
          <a:xfrm>
            <a:off x="13458244" y="-2894446"/>
            <a:ext cx="4305442" cy="430544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23586"/>
            </a:solidFill>
          </p:spPr>
        </p:sp>
        <p:sp>
          <p:nvSpPr>
            <p:cNvPr id="8" name="TextBox 8"/>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9" name="Group 9"/>
          <p:cNvGrpSpPr/>
          <p:nvPr/>
        </p:nvGrpSpPr>
        <p:grpSpPr>
          <a:xfrm>
            <a:off x="2305848" y="133879"/>
            <a:ext cx="11056669" cy="1445956"/>
            <a:chOff x="0" y="0"/>
            <a:chExt cx="14742225" cy="1927942"/>
          </a:xfrm>
        </p:grpSpPr>
        <p:sp>
          <p:nvSpPr>
            <p:cNvPr id="10" name="Freeform 10"/>
            <p:cNvSpPr/>
            <p:nvPr/>
          </p:nvSpPr>
          <p:spPr>
            <a:xfrm>
              <a:off x="0" y="0"/>
              <a:ext cx="14742224" cy="1927942"/>
            </a:xfrm>
            <a:custGeom>
              <a:avLst/>
              <a:gdLst/>
              <a:ahLst/>
              <a:cxnLst/>
              <a:rect l="l" t="t" r="r" b="b"/>
              <a:pathLst>
                <a:path w="14742224" h="1927942">
                  <a:moveTo>
                    <a:pt x="0" y="0"/>
                  </a:moveTo>
                  <a:lnTo>
                    <a:pt x="14742224" y="0"/>
                  </a:lnTo>
                  <a:lnTo>
                    <a:pt x="14742224" y="1927942"/>
                  </a:lnTo>
                  <a:lnTo>
                    <a:pt x="0" y="1927942"/>
                  </a:lnTo>
                  <a:close/>
                </a:path>
              </a:pathLst>
            </a:custGeom>
            <a:solidFill>
              <a:srgbClr val="000000">
                <a:alpha val="0"/>
              </a:srgbClr>
            </a:solidFill>
          </p:spPr>
        </p:sp>
        <p:sp>
          <p:nvSpPr>
            <p:cNvPr id="11" name="TextBox 11"/>
            <p:cNvSpPr txBox="1"/>
            <p:nvPr/>
          </p:nvSpPr>
          <p:spPr>
            <a:xfrm>
              <a:off x="0" y="-85725"/>
              <a:ext cx="14742225" cy="2013667"/>
            </a:xfrm>
            <a:prstGeom prst="rect">
              <a:avLst/>
            </a:prstGeom>
          </p:spPr>
          <p:txBody>
            <a:bodyPr lIns="0" tIns="0" rIns="0" bIns="0" rtlCol="0" anchor="ctr"/>
            <a:lstStyle/>
            <a:p>
              <a:pPr algn="l">
                <a:lnSpc>
                  <a:spcPts val="4800"/>
                </a:lnSpc>
              </a:pPr>
              <a:r>
                <a:rPr lang="en-US" sz="4000" b="1">
                  <a:solidFill>
                    <a:srgbClr val="000000"/>
                  </a:solidFill>
                  <a:latin typeface="Arial Bold"/>
                  <a:ea typeface="Arial Bold"/>
                  <a:cs typeface="Arial Bold"/>
                  <a:sym typeface="Arial Bold"/>
                </a:rPr>
                <a:t>TRƯỜNG KỸ THUẬT VÀ CÔNG NGHỆ</a:t>
              </a:r>
            </a:p>
            <a:p>
              <a:pPr algn="l">
                <a:lnSpc>
                  <a:spcPts val="3720"/>
                </a:lnSpc>
              </a:pPr>
              <a:r>
                <a:rPr lang="en-US" sz="3100" b="1">
                  <a:solidFill>
                    <a:srgbClr val="000000"/>
                  </a:solidFill>
                  <a:latin typeface="Arial Bold"/>
                  <a:ea typeface="Arial Bold"/>
                  <a:cs typeface="Arial Bold"/>
                  <a:sym typeface="Arial Bold"/>
                </a:rPr>
                <a:t>BỘ MÔN CÔNG NGHỆ THÔNG TIN</a:t>
              </a:r>
            </a:p>
          </p:txBody>
        </p:sp>
      </p:grpSp>
      <p:grpSp>
        <p:nvGrpSpPr>
          <p:cNvPr id="12" name="Group 12"/>
          <p:cNvGrpSpPr/>
          <p:nvPr/>
        </p:nvGrpSpPr>
        <p:grpSpPr>
          <a:xfrm>
            <a:off x="50494" y="0"/>
            <a:ext cx="1956413" cy="1713715"/>
            <a:chOff x="0" y="0"/>
            <a:chExt cx="3126970" cy="2739062"/>
          </a:xfrm>
        </p:grpSpPr>
        <p:sp>
          <p:nvSpPr>
            <p:cNvPr id="13" name="Freeform 13"/>
            <p:cNvSpPr/>
            <p:nvPr/>
          </p:nvSpPr>
          <p:spPr>
            <a:xfrm>
              <a:off x="0" y="0"/>
              <a:ext cx="3126994" cy="2739009"/>
            </a:xfrm>
            <a:custGeom>
              <a:avLst/>
              <a:gdLst/>
              <a:ahLst/>
              <a:cxnLst/>
              <a:rect l="l" t="t" r="r" b="b"/>
              <a:pathLst>
                <a:path w="3126994" h="2739009">
                  <a:moveTo>
                    <a:pt x="0" y="1369568"/>
                  </a:moveTo>
                  <a:cubicBezTo>
                    <a:pt x="0" y="613156"/>
                    <a:pt x="700024" y="0"/>
                    <a:pt x="1563497" y="0"/>
                  </a:cubicBezTo>
                  <a:cubicBezTo>
                    <a:pt x="2426970" y="0"/>
                    <a:pt x="3126994" y="613156"/>
                    <a:pt x="3126994" y="1369568"/>
                  </a:cubicBezTo>
                  <a:cubicBezTo>
                    <a:pt x="3126994" y="2125980"/>
                    <a:pt x="2426970" y="2739009"/>
                    <a:pt x="1563497" y="2739009"/>
                  </a:cubicBezTo>
                  <a:cubicBezTo>
                    <a:pt x="700024" y="2739009"/>
                    <a:pt x="0" y="2125853"/>
                    <a:pt x="0" y="1369568"/>
                  </a:cubicBezTo>
                  <a:close/>
                </a:path>
              </a:pathLst>
            </a:custGeom>
            <a:blipFill>
              <a:blip r:embed="rId4"/>
              <a:stretch>
                <a:fillRect t="-7545" b="-7547"/>
              </a:stretch>
            </a:blipFill>
          </p:spPr>
        </p:sp>
      </p:grpSp>
      <p:grpSp>
        <p:nvGrpSpPr>
          <p:cNvPr id="14" name="Group 14"/>
          <p:cNvGrpSpPr/>
          <p:nvPr/>
        </p:nvGrpSpPr>
        <p:grpSpPr>
          <a:xfrm rot="-171344">
            <a:off x="-2369934" y="7833759"/>
            <a:ext cx="4115398" cy="4305442"/>
            <a:chOff x="0" y="0"/>
            <a:chExt cx="776923" cy="812800"/>
          </a:xfrm>
        </p:grpSpPr>
        <p:sp>
          <p:nvSpPr>
            <p:cNvPr id="15" name="Freeform 15"/>
            <p:cNvSpPr/>
            <p:nvPr/>
          </p:nvSpPr>
          <p:spPr>
            <a:xfrm>
              <a:off x="0" y="0"/>
              <a:ext cx="776923" cy="812800"/>
            </a:xfrm>
            <a:custGeom>
              <a:avLst/>
              <a:gdLst/>
              <a:ahLst/>
              <a:cxnLst/>
              <a:rect l="l" t="t" r="r" b="b"/>
              <a:pathLst>
                <a:path w="776923" h="812800">
                  <a:moveTo>
                    <a:pt x="388461" y="0"/>
                  </a:moveTo>
                  <a:lnTo>
                    <a:pt x="776923" y="406400"/>
                  </a:lnTo>
                  <a:lnTo>
                    <a:pt x="388461" y="812800"/>
                  </a:lnTo>
                  <a:lnTo>
                    <a:pt x="0" y="406400"/>
                  </a:lnTo>
                  <a:lnTo>
                    <a:pt x="388461" y="0"/>
                  </a:lnTo>
                  <a:close/>
                </a:path>
              </a:pathLst>
            </a:custGeom>
            <a:solidFill>
              <a:srgbClr val="517DED"/>
            </a:solidFill>
          </p:spPr>
        </p:sp>
        <p:sp>
          <p:nvSpPr>
            <p:cNvPr id="16" name="TextBox 16"/>
            <p:cNvSpPr txBox="1"/>
            <p:nvPr/>
          </p:nvSpPr>
          <p:spPr>
            <a:xfrm>
              <a:off x="133534" y="101600"/>
              <a:ext cx="509856" cy="571500"/>
            </a:xfrm>
            <a:prstGeom prst="rect">
              <a:avLst/>
            </a:prstGeom>
          </p:spPr>
          <p:txBody>
            <a:bodyPr lIns="50800" tIns="50800" rIns="50800" bIns="50800" rtlCol="0" anchor="ctr"/>
            <a:lstStyle/>
            <a:p>
              <a:pPr algn="ctr">
                <a:lnSpc>
                  <a:spcPts val="2939"/>
                </a:lnSpc>
              </a:pPr>
              <a:endParaRPr/>
            </a:p>
          </p:txBody>
        </p:sp>
      </p:grpSp>
      <p:grpSp>
        <p:nvGrpSpPr>
          <p:cNvPr id="17" name="Group 17"/>
          <p:cNvGrpSpPr/>
          <p:nvPr/>
        </p:nvGrpSpPr>
        <p:grpSpPr>
          <a:xfrm>
            <a:off x="-2994931" y="6277555"/>
            <a:ext cx="4305442" cy="430544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23586"/>
            </a:solidFill>
            <a:ln w="38100" cap="sq">
              <a:solidFill>
                <a:srgbClr val="000000"/>
              </a:solidFill>
              <a:prstDash val="solid"/>
              <a:miter/>
            </a:ln>
          </p:spPr>
        </p:sp>
        <p:sp>
          <p:nvSpPr>
            <p:cNvPr id="19" name="TextBox 19"/>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sp>
        <p:nvSpPr>
          <p:cNvPr id="20" name="AutoShape 20"/>
          <p:cNvSpPr/>
          <p:nvPr/>
        </p:nvSpPr>
        <p:spPr>
          <a:xfrm>
            <a:off x="2025956" y="270225"/>
            <a:ext cx="0" cy="1173264"/>
          </a:xfrm>
          <a:prstGeom prst="line">
            <a:avLst/>
          </a:prstGeom>
          <a:ln w="38100" cap="flat">
            <a:solidFill>
              <a:srgbClr val="000000"/>
            </a:solidFill>
            <a:prstDash val="sysDash"/>
            <a:headEnd type="none" w="sm" len="sm"/>
            <a:tailEnd type="none" w="sm" len="sm"/>
          </a:ln>
        </p:spPr>
      </p:sp>
      <p:grpSp>
        <p:nvGrpSpPr>
          <p:cNvPr id="21" name="Group 21"/>
          <p:cNvGrpSpPr/>
          <p:nvPr/>
        </p:nvGrpSpPr>
        <p:grpSpPr>
          <a:xfrm>
            <a:off x="6143399" y="2379334"/>
            <a:ext cx="5913640" cy="1037539"/>
            <a:chOff x="0" y="0"/>
            <a:chExt cx="1557502" cy="273261"/>
          </a:xfrm>
        </p:grpSpPr>
        <p:sp>
          <p:nvSpPr>
            <p:cNvPr id="22" name="Freeform 22"/>
            <p:cNvSpPr/>
            <p:nvPr/>
          </p:nvSpPr>
          <p:spPr>
            <a:xfrm>
              <a:off x="0" y="0"/>
              <a:ext cx="1557502" cy="273261"/>
            </a:xfrm>
            <a:custGeom>
              <a:avLst/>
              <a:gdLst/>
              <a:ahLst/>
              <a:cxnLst/>
              <a:rect l="l" t="t" r="r" b="b"/>
              <a:pathLst>
                <a:path w="1557502" h="273261">
                  <a:moveTo>
                    <a:pt x="31420" y="0"/>
                  </a:moveTo>
                  <a:lnTo>
                    <a:pt x="1526082" y="0"/>
                  </a:lnTo>
                  <a:cubicBezTo>
                    <a:pt x="1543435" y="0"/>
                    <a:pt x="1557502" y="14067"/>
                    <a:pt x="1557502" y="31420"/>
                  </a:cubicBezTo>
                  <a:lnTo>
                    <a:pt x="1557502" y="241841"/>
                  </a:lnTo>
                  <a:cubicBezTo>
                    <a:pt x="1557502" y="259194"/>
                    <a:pt x="1543435" y="273261"/>
                    <a:pt x="1526082" y="273261"/>
                  </a:cubicBezTo>
                  <a:lnTo>
                    <a:pt x="31420" y="273261"/>
                  </a:lnTo>
                  <a:cubicBezTo>
                    <a:pt x="14067" y="273261"/>
                    <a:pt x="0" y="259194"/>
                    <a:pt x="0" y="241841"/>
                  </a:cubicBezTo>
                  <a:lnTo>
                    <a:pt x="0" y="31420"/>
                  </a:lnTo>
                  <a:cubicBezTo>
                    <a:pt x="0" y="14067"/>
                    <a:pt x="14067" y="0"/>
                    <a:pt x="31420" y="0"/>
                  </a:cubicBezTo>
                  <a:close/>
                </a:path>
              </a:pathLst>
            </a:custGeom>
            <a:solidFill>
              <a:srgbClr val="000000">
                <a:alpha val="0"/>
              </a:srgbClr>
            </a:solidFill>
            <a:ln cap="rnd">
              <a:noFill/>
              <a:prstDash val="solid"/>
              <a:round/>
            </a:ln>
          </p:spPr>
        </p:sp>
        <p:sp>
          <p:nvSpPr>
            <p:cNvPr id="23" name="TextBox 23"/>
            <p:cNvSpPr txBox="1"/>
            <p:nvPr/>
          </p:nvSpPr>
          <p:spPr>
            <a:xfrm>
              <a:off x="0" y="-66675"/>
              <a:ext cx="1557502" cy="339936"/>
            </a:xfrm>
            <a:prstGeom prst="rect">
              <a:avLst/>
            </a:prstGeom>
          </p:spPr>
          <p:txBody>
            <a:bodyPr lIns="50800" tIns="50800" rIns="50800" bIns="50800" rtlCol="0" anchor="ctr"/>
            <a:lstStyle/>
            <a:p>
              <a:pPr algn="l">
                <a:lnSpc>
                  <a:spcPts val="4759"/>
                </a:lnSpc>
              </a:pPr>
              <a:r>
                <a:rPr lang="en-US" sz="3399" b="1">
                  <a:solidFill>
                    <a:srgbClr val="FF4D00"/>
                  </a:solidFill>
                  <a:latin typeface="Open Sans Bold"/>
                  <a:ea typeface="Open Sans Bold"/>
                  <a:cs typeface="Open Sans Bold"/>
                  <a:sym typeface="Open Sans Bold"/>
                </a:rPr>
                <a:t>KHÓA LUẬN TỐT NGHIỆP</a:t>
              </a:r>
            </a:p>
          </p:txBody>
        </p:sp>
      </p:grpSp>
      <p:grpSp>
        <p:nvGrpSpPr>
          <p:cNvPr id="24" name="Group 24"/>
          <p:cNvGrpSpPr/>
          <p:nvPr/>
        </p:nvGrpSpPr>
        <p:grpSpPr>
          <a:xfrm>
            <a:off x="2038393" y="6982302"/>
            <a:ext cx="9932245" cy="1037539"/>
            <a:chOff x="0" y="0"/>
            <a:chExt cx="2615900" cy="273261"/>
          </a:xfrm>
        </p:grpSpPr>
        <p:sp>
          <p:nvSpPr>
            <p:cNvPr id="25" name="Freeform 25"/>
            <p:cNvSpPr/>
            <p:nvPr/>
          </p:nvSpPr>
          <p:spPr>
            <a:xfrm>
              <a:off x="0" y="0"/>
              <a:ext cx="2615900" cy="273261"/>
            </a:xfrm>
            <a:custGeom>
              <a:avLst/>
              <a:gdLst/>
              <a:ahLst/>
              <a:cxnLst/>
              <a:rect l="l" t="t" r="r" b="b"/>
              <a:pathLst>
                <a:path w="2615900" h="273261">
                  <a:moveTo>
                    <a:pt x="18707" y="0"/>
                  </a:moveTo>
                  <a:lnTo>
                    <a:pt x="2597193" y="0"/>
                  </a:lnTo>
                  <a:cubicBezTo>
                    <a:pt x="2607524" y="0"/>
                    <a:pt x="2615900" y="8376"/>
                    <a:pt x="2615900" y="18707"/>
                  </a:cubicBezTo>
                  <a:lnTo>
                    <a:pt x="2615900" y="254554"/>
                  </a:lnTo>
                  <a:cubicBezTo>
                    <a:pt x="2615900" y="264886"/>
                    <a:pt x="2607524" y="273261"/>
                    <a:pt x="2597193" y="273261"/>
                  </a:cubicBezTo>
                  <a:lnTo>
                    <a:pt x="18707" y="273261"/>
                  </a:lnTo>
                  <a:cubicBezTo>
                    <a:pt x="13746" y="273261"/>
                    <a:pt x="8988" y="271290"/>
                    <a:pt x="5479" y="267782"/>
                  </a:cubicBezTo>
                  <a:cubicBezTo>
                    <a:pt x="1971" y="264274"/>
                    <a:pt x="0" y="259515"/>
                    <a:pt x="0" y="254554"/>
                  </a:cubicBezTo>
                  <a:lnTo>
                    <a:pt x="0" y="18707"/>
                  </a:lnTo>
                  <a:cubicBezTo>
                    <a:pt x="0" y="13746"/>
                    <a:pt x="1971" y="8988"/>
                    <a:pt x="5479" y="5479"/>
                  </a:cubicBezTo>
                  <a:cubicBezTo>
                    <a:pt x="8988" y="1971"/>
                    <a:pt x="13746" y="0"/>
                    <a:pt x="18707" y="0"/>
                  </a:cubicBezTo>
                  <a:close/>
                </a:path>
              </a:pathLst>
            </a:custGeom>
            <a:solidFill>
              <a:srgbClr val="000000">
                <a:alpha val="0"/>
              </a:srgbClr>
            </a:solidFill>
            <a:ln w="38100" cap="rnd">
              <a:solidFill>
                <a:srgbClr val="FF4D00"/>
              </a:solidFill>
              <a:prstDash val="solid"/>
              <a:round/>
            </a:ln>
          </p:spPr>
        </p:sp>
        <p:sp>
          <p:nvSpPr>
            <p:cNvPr id="26" name="TextBox 26"/>
            <p:cNvSpPr txBox="1"/>
            <p:nvPr/>
          </p:nvSpPr>
          <p:spPr>
            <a:xfrm>
              <a:off x="0" y="-57150"/>
              <a:ext cx="2615900" cy="330411"/>
            </a:xfrm>
            <a:prstGeom prst="rect">
              <a:avLst/>
            </a:prstGeom>
          </p:spPr>
          <p:txBody>
            <a:bodyPr lIns="50800" tIns="50800" rIns="50800" bIns="50800" rtlCol="0" anchor="ctr"/>
            <a:lstStyle/>
            <a:p>
              <a:pPr algn="l">
                <a:lnSpc>
                  <a:spcPts val="3919"/>
                </a:lnSpc>
              </a:pPr>
              <a:r>
                <a:rPr lang="en-US" sz="2799">
                  <a:solidFill>
                    <a:srgbClr val="000000"/>
                  </a:solidFill>
                  <a:latin typeface="Open Sans"/>
                  <a:ea typeface="Open Sans"/>
                  <a:cs typeface="Open Sans"/>
                  <a:sym typeface="Open Sans"/>
                </a:rPr>
                <a:t>        Giảng viên hướng dẫn: ThS. Nguyễn Ngọc Đan Thanh</a:t>
              </a:r>
            </a:p>
          </p:txBody>
        </p:sp>
      </p:grpSp>
      <p:grpSp>
        <p:nvGrpSpPr>
          <p:cNvPr id="27" name="Group 27"/>
          <p:cNvGrpSpPr/>
          <p:nvPr/>
        </p:nvGrpSpPr>
        <p:grpSpPr>
          <a:xfrm>
            <a:off x="1850160" y="8236895"/>
            <a:ext cx="10975973" cy="1022206"/>
            <a:chOff x="0" y="0"/>
            <a:chExt cx="2890791" cy="269223"/>
          </a:xfrm>
        </p:grpSpPr>
        <p:sp>
          <p:nvSpPr>
            <p:cNvPr id="28" name="Freeform 28"/>
            <p:cNvSpPr/>
            <p:nvPr/>
          </p:nvSpPr>
          <p:spPr>
            <a:xfrm>
              <a:off x="0" y="0"/>
              <a:ext cx="2890791" cy="269223"/>
            </a:xfrm>
            <a:custGeom>
              <a:avLst/>
              <a:gdLst/>
              <a:ahLst/>
              <a:cxnLst/>
              <a:rect l="l" t="t" r="r" b="b"/>
              <a:pathLst>
                <a:path w="2890791" h="269223">
                  <a:moveTo>
                    <a:pt x="16928" y="0"/>
                  </a:moveTo>
                  <a:lnTo>
                    <a:pt x="2873863" y="0"/>
                  </a:lnTo>
                  <a:cubicBezTo>
                    <a:pt x="2883212" y="0"/>
                    <a:pt x="2890791" y="7579"/>
                    <a:pt x="2890791" y="16928"/>
                  </a:cubicBezTo>
                  <a:lnTo>
                    <a:pt x="2890791" y="252294"/>
                  </a:lnTo>
                  <a:cubicBezTo>
                    <a:pt x="2890791" y="261644"/>
                    <a:pt x="2883212" y="269223"/>
                    <a:pt x="2873863" y="269223"/>
                  </a:cubicBezTo>
                  <a:lnTo>
                    <a:pt x="16928" y="269223"/>
                  </a:lnTo>
                  <a:cubicBezTo>
                    <a:pt x="7579" y="269223"/>
                    <a:pt x="0" y="261644"/>
                    <a:pt x="0" y="252294"/>
                  </a:cubicBezTo>
                  <a:lnTo>
                    <a:pt x="0" y="16928"/>
                  </a:lnTo>
                  <a:cubicBezTo>
                    <a:pt x="0" y="7579"/>
                    <a:pt x="7579" y="0"/>
                    <a:pt x="16928" y="0"/>
                  </a:cubicBezTo>
                  <a:close/>
                </a:path>
              </a:pathLst>
            </a:custGeom>
            <a:solidFill>
              <a:srgbClr val="000000">
                <a:alpha val="0"/>
              </a:srgbClr>
            </a:solidFill>
            <a:ln w="38100" cap="rnd">
              <a:solidFill>
                <a:srgbClr val="FF4D00"/>
              </a:solidFill>
              <a:prstDash val="solid"/>
              <a:round/>
            </a:ln>
          </p:spPr>
        </p:sp>
        <p:sp>
          <p:nvSpPr>
            <p:cNvPr id="29" name="TextBox 29"/>
            <p:cNvSpPr txBox="1"/>
            <p:nvPr/>
          </p:nvSpPr>
          <p:spPr>
            <a:xfrm>
              <a:off x="0" y="-57150"/>
              <a:ext cx="2890791" cy="326373"/>
            </a:xfrm>
            <a:prstGeom prst="rect">
              <a:avLst/>
            </a:prstGeom>
          </p:spPr>
          <p:txBody>
            <a:bodyPr lIns="50800" tIns="50800" rIns="50800" bIns="50800" rtlCol="0" anchor="ctr"/>
            <a:lstStyle/>
            <a:p>
              <a:pPr algn="l">
                <a:lnSpc>
                  <a:spcPts val="3919"/>
                </a:lnSpc>
              </a:pPr>
              <a:r>
                <a:rPr lang="en-US" sz="2799">
                  <a:solidFill>
                    <a:srgbClr val="000000"/>
                  </a:solidFill>
                  <a:latin typeface="Open Sans"/>
                  <a:ea typeface="Open Sans"/>
                  <a:cs typeface="Open Sans"/>
                  <a:sym typeface="Open Sans"/>
                </a:rPr>
                <a:t>Sinh viên thực hiện: Trần Thị Thùy Dương - 10121267- DA21TTC</a:t>
              </a:r>
            </a:p>
          </p:txBody>
        </p:sp>
      </p:grpSp>
      <p:sp>
        <p:nvSpPr>
          <p:cNvPr id="30" name="Freeform 30"/>
          <p:cNvSpPr/>
          <p:nvPr/>
        </p:nvSpPr>
        <p:spPr>
          <a:xfrm>
            <a:off x="925659" y="5907247"/>
            <a:ext cx="1714714" cy="2150111"/>
          </a:xfrm>
          <a:custGeom>
            <a:avLst/>
            <a:gdLst/>
            <a:ahLst/>
            <a:cxnLst/>
            <a:rect l="l" t="t" r="r" b="b"/>
            <a:pathLst>
              <a:path w="1714714" h="2150111">
                <a:moveTo>
                  <a:pt x="0" y="0"/>
                </a:moveTo>
                <a:lnTo>
                  <a:pt x="1714714" y="0"/>
                </a:lnTo>
                <a:lnTo>
                  <a:pt x="1714714" y="2150111"/>
                </a:lnTo>
                <a:lnTo>
                  <a:pt x="0" y="215011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1" name="Freeform 31"/>
          <p:cNvSpPr/>
          <p:nvPr/>
        </p:nvSpPr>
        <p:spPr>
          <a:xfrm>
            <a:off x="12570250" y="7786848"/>
            <a:ext cx="1275338" cy="1472252"/>
          </a:xfrm>
          <a:custGeom>
            <a:avLst/>
            <a:gdLst/>
            <a:ahLst/>
            <a:cxnLst/>
            <a:rect l="l" t="t" r="r" b="b"/>
            <a:pathLst>
              <a:path w="1275338" h="1472252">
                <a:moveTo>
                  <a:pt x="0" y="0"/>
                </a:moveTo>
                <a:lnTo>
                  <a:pt x="1275339" y="0"/>
                </a:lnTo>
                <a:lnTo>
                  <a:pt x="1275339" y="1472252"/>
                </a:lnTo>
                <a:lnTo>
                  <a:pt x="0" y="147225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32" name="AutoShape 32"/>
          <p:cNvSpPr/>
          <p:nvPr/>
        </p:nvSpPr>
        <p:spPr>
          <a:xfrm flipV="1">
            <a:off x="2426757" y="6761045"/>
            <a:ext cx="475800" cy="642935"/>
          </a:xfrm>
          <a:prstGeom prst="line">
            <a:avLst/>
          </a:prstGeom>
          <a:ln w="38100" cap="flat">
            <a:solidFill>
              <a:srgbClr val="000000"/>
            </a:solidFill>
            <a:prstDash val="solid"/>
            <a:headEnd type="none" w="sm" len="sm"/>
            <a:tailEnd type="none" w="sm" len="sm"/>
          </a:ln>
        </p:spPr>
      </p:sp>
      <p:grpSp>
        <p:nvGrpSpPr>
          <p:cNvPr id="33" name="Group 33"/>
          <p:cNvGrpSpPr/>
          <p:nvPr/>
        </p:nvGrpSpPr>
        <p:grpSpPr>
          <a:xfrm>
            <a:off x="2156318" y="7356304"/>
            <a:ext cx="299060" cy="289535"/>
            <a:chOff x="0" y="0"/>
            <a:chExt cx="812800" cy="786913"/>
          </a:xfrm>
        </p:grpSpPr>
        <p:sp>
          <p:nvSpPr>
            <p:cNvPr id="34" name="Freeform 34"/>
            <p:cNvSpPr/>
            <p:nvPr/>
          </p:nvSpPr>
          <p:spPr>
            <a:xfrm>
              <a:off x="0" y="0"/>
              <a:ext cx="812800" cy="786913"/>
            </a:xfrm>
            <a:custGeom>
              <a:avLst/>
              <a:gdLst/>
              <a:ahLst/>
              <a:cxnLst/>
              <a:rect l="l" t="t" r="r" b="b"/>
              <a:pathLst>
                <a:path w="812800" h="786913">
                  <a:moveTo>
                    <a:pt x="406400" y="0"/>
                  </a:moveTo>
                  <a:cubicBezTo>
                    <a:pt x="181951" y="0"/>
                    <a:pt x="0" y="176157"/>
                    <a:pt x="0" y="393457"/>
                  </a:cubicBezTo>
                  <a:cubicBezTo>
                    <a:pt x="0" y="610757"/>
                    <a:pt x="181951" y="786913"/>
                    <a:pt x="406400" y="786913"/>
                  </a:cubicBezTo>
                  <a:cubicBezTo>
                    <a:pt x="630849" y="786913"/>
                    <a:pt x="812800" y="610757"/>
                    <a:pt x="812800" y="393457"/>
                  </a:cubicBezTo>
                  <a:cubicBezTo>
                    <a:pt x="812800" y="176157"/>
                    <a:pt x="630849" y="0"/>
                    <a:pt x="406400" y="0"/>
                  </a:cubicBezTo>
                  <a:close/>
                </a:path>
              </a:pathLst>
            </a:custGeom>
            <a:solidFill>
              <a:srgbClr val="000000"/>
            </a:solidFill>
          </p:spPr>
        </p:sp>
        <p:sp>
          <p:nvSpPr>
            <p:cNvPr id="35" name="TextBox 35"/>
            <p:cNvSpPr txBox="1"/>
            <p:nvPr/>
          </p:nvSpPr>
          <p:spPr>
            <a:xfrm>
              <a:off x="76200" y="35673"/>
              <a:ext cx="660400" cy="677467"/>
            </a:xfrm>
            <a:prstGeom prst="rect">
              <a:avLst/>
            </a:prstGeom>
          </p:spPr>
          <p:txBody>
            <a:bodyPr lIns="50800" tIns="50800" rIns="50800" bIns="50800" rtlCol="0" anchor="ctr"/>
            <a:lstStyle/>
            <a:p>
              <a:pPr algn="ctr">
                <a:lnSpc>
                  <a:spcPts val="2939"/>
                </a:lnSpc>
              </a:pPr>
              <a:endParaRPr/>
            </a:p>
          </p:txBody>
        </p:sp>
      </p:grpSp>
      <p:sp>
        <p:nvSpPr>
          <p:cNvPr id="36" name="TextBox 36"/>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1</a:t>
            </a:r>
          </a:p>
        </p:txBody>
      </p:sp>
      <p:sp>
        <p:nvSpPr>
          <p:cNvPr id="37" name="TextBox 37"/>
          <p:cNvSpPr txBox="1"/>
          <p:nvPr/>
        </p:nvSpPr>
        <p:spPr>
          <a:xfrm>
            <a:off x="925659" y="3426398"/>
            <a:ext cx="16318161" cy="2409825"/>
          </a:xfrm>
          <a:prstGeom prst="rect">
            <a:avLst/>
          </a:prstGeom>
        </p:spPr>
        <p:txBody>
          <a:bodyPr lIns="0" tIns="0" rIns="0" bIns="0" rtlCol="0" anchor="t">
            <a:spAutoFit/>
          </a:bodyPr>
          <a:lstStyle/>
          <a:p>
            <a:pPr algn="ctr">
              <a:lnSpc>
                <a:spcPts val="7799"/>
              </a:lnSpc>
              <a:spcBef>
                <a:spcPct val="0"/>
              </a:spcBef>
            </a:pPr>
            <a:r>
              <a:rPr lang="en-US" sz="6499" b="1" dirty="0">
                <a:solidFill>
                  <a:srgbClr val="1457A8"/>
                </a:solidFill>
                <a:latin typeface="Open Sans Bold"/>
                <a:ea typeface="Open Sans Bold"/>
                <a:cs typeface="Open Sans Bold"/>
                <a:sym typeface="Open Sans Bold"/>
              </a:rPr>
              <a:t>TÍCH HỢP CHATBOT AI VÀO HỆ THỐNG QUẢN LÝ KHÁCH SẠN TRỰC TUYẾN</a:t>
            </a:r>
          </a:p>
          <a:p>
            <a:pPr algn="ctr">
              <a:lnSpc>
                <a:spcPts val="3600"/>
              </a:lnSpc>
              <a:spcBef>
                <a:spcPct val="0"/>
              </a:spcBef>
            </a:pPr>
            <a:endParaRPr lang="en-US" sz="6499" b="1" dirty="0">
              <a:solidFill>
                <a:srgbClr val="1457A8"/>
              </a:solidFill>
              <a:latin typeface="Open Sans Bold"/>
              <a:ea typeface="Open Sans Bold"/>
              <a:cs typeface="Open Sans Bold"/>
              <a:sym typeface="Open Sans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754891"/>
            <a:ext cx="18288000" cy="532109"/>
            <a:chOff x="0" y="0"/>
            <a:chExt cx="4816593" cy="140144"/>
          </a:xfrm>
        </p:grpSpPr>
        <p:sp>
          <p:nvSpPr>
            <p:cNvPr id="3" name="Freeform 3"/>
            <p:cNvSpPr/>
            <p:nvPr/>
          </p:nvSpPr>
          <p:spPr>
            <a:xfrm>
              <a:off x="0" y="0"/>
              <a:ext cx="4816592" cy="140144"/>
            </a:xfrm>
            <a:custGeom>
              <a:avLst/>
              <a:gdLst/>
              <a:ahLst/>
              <a:cxnLst/>
              <a:rect l="l" t="t" r="r" b="b"/>
              <a:pathLst>
                <a:path w="4816592" h="140144">
                  <a:moveTo>
                    <a:pt x="0" y="0"/>
                  </a:moveTo>
                  <a:lnTo>
                    <a:pt x="4816592" y="0"/>
                  </a:lnTo>
                  <a:lnTo>
                    <a:pt x="4816592" y="140144"/>
                  </a:lnTo>
                  <a:lnTo>
                    <a:pt x="0" y="140144"/>
                  </a:lnTo>
                  <a:close/>
                </a:path>
              </a:pathLst>
            </a:custGeom>
            <a:solidFill>
              <a:srgbClr val="123586"/>
            </a:solidFill>
          </p:spPr>
        </p:sp>
        <p:sp>
          <p:nvSpPr>
            <p:cNvPr id="4" name="TextBox 4"/>
            <p:cNvSpPr txBox="1"/>
            <p:nvPr/>
          </p:nvSpPr>
          <p:spPr>
            <a:xfrm>
              <a:off x="0" y="-38100"/>
              <a:ext cx="4816593" cy="178244"/>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0" y="10036769"/>
            <a:ext cx="18288000" cy="250231"/>
            <a:chOff x="0" y="0"/>
            <a:chExt cx="4816593" cy="65904"/>
          </a:xfrm>
        </p:grpSpPr>
        <p:sp>
          <p:nvSpPr>
            <p:cNvPr id="6" name="Freeform 6"/>
            <p:cNvSpPr/>
            <p:nvPr/>
          </p:nvSpPr>
          <p:spPr>
            <a:xfrm>
              <a:off x="0" y="0"/>
              <a:ext cx="4816592" cy="65904"/>
            </a:xfrm>
            <a:custGeom>
              <a:avLst/>
              <a:gdLst/>
              <a:ahLst/>
              <a:cxnLst/>
              <a:rect l="l" t="t" r="r" b="b"/>
              <a:pathLst>
                <a:path w="4816592" h="65904">
                  <a:moveTo>
                    <a:pt x="0" y="0"/>
                  </a:moveTo>
                  <a:lnTo>
                    <a:pt x="4816592" y="0"/>
                  </a:lnTo>
                  <a:lnTo>
                    <a:pt x="4816592" y="65904"/>
                  </a:lnTo>
                  <a:lnTo>
                    <a:pt x="0" y="65904"/>
                  </a:lnTo>
                  <a:close/>
                </a:path>
              </a:pathLst>
            </a:custGeom>
            <a:solidFill>
              <a:srgbClr val="517DED"/>
            </a:solidFill>
          </p:spPr>
        </p:sp>
        <p:sp>
          <p:nvSpPr>
            <p:cNvPr id="7" name="TextBox 7"/>
            <p:cNvSpPr txBox="1"/>
            <p:nvPr/>
          </p:nvSpPr>
          <p:spPr>
            <a:xfrm>
              <a:off x="0" y="-38100"/>
              <a:ext cx="4816593" cy="104004"/>
            </a:xfrm>
            <a:prstGeom prst="rect">
              <a:avLst/>
            </a:prstGeom>
          </p:spPr>
          <p:txBody>
            <a:bodyPr lIns="50800" tIns="50800" rIns="50800" bIns="50800" rtlCol="0" anchor="ctr"/>
            <a:lstStyle/>
            <a:p>
              <a:pPr algn="ctr">
                <a:lnSpc>
                  <a:spcPts val="2939"/>
                </a:lnSpc>
              </a:pPr>
              <a:endParaRPr/>
            </a:p>
          </p:txBody>
        </p:sp>
      </p:grpSp>
      <p:sp>
        <p:nvSpPr>
          <p:cNvPr id="8" name="Freeform 8"/>
          <p:cNvSpPr/>
          <p:nvPr/>
        </p:nvSpPr>
        <p:spPr>
          <a:xfrm>
            <a:off x="-87393" y="6878533"/>
            <a:ext cx="894622" cy="1938715"/>
          </a:xfrm>
          <a:custGeom>
            <a:avLst/>
            <a:gdLst/>
            <a:ahLst/>
            <a:cxnLst/>
            <a:rect l="l" t="t" r="r" b="b"/>
            <a:pathLst>
              <a:path w="894622" h="1938715">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xmlns="" r:embed="rId3"/>
                </a:ext>
              </a:extLst>
            </a:blip>
            <a:stretch>
              <a:fillRect t="-24495" r="-368184"/>
            </a:stretch>
          </a:blipFill>
        </p:spPr>
      </p:sp>
      <p:sp>
        <p:nvSpPr>
          <p:cNvPr id="9" name="Freeform 9"/>
          <p:cNvSpPr/>
          <p:nvPr/>
        </p:nvSpPr>
        <p:spPr>
          <a:xfrm>
            <a:off x="17480771" y="6878533"/>
            <a:ext cx="894622" cy="1938715"/>
          </a:xfrm>
          <a:custGeom>
            <a:avLst/>
            <a:gdLst/>
            <a:ahLst/>
            <a:cxnLst/>
            <a:rect l="l" t="t" r="r" b="b"/>
            <a:pathLst>
              <a:path w="894622" h="1938715">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xmlns="" r:embed="rId3"/>
                </a:ext>
              </a:extLst>
            </a:blip>
            <a:stretch>
              <a:fillRect t="-24495" r="-368184"/>
            </a:stretch>
          </a:blipFill>
        </p:spPr>
      </p:sp>
      <p:sp>
        <p:nvSpPr>
          <p:cNvPr id="10" name="Freeform 10"/>
          <p:cNvSpPr/>
          <p:nvPr/>
        </p:nvSpPr>
        <p:spPr>
          <a:xfrm flipH="1" flipV="1">
            <a:off x="15222717" y="-1392427"/>
            <a:ext cx="5727778" cy="5405591"/>
          </a:xfrm>
          <a:custGeom>
            <a:avLst/>
            <a:gdLst/>
            <a:ahLst/>
            <a:cxnLst/>
            <a:rect l="l" t="t" r="r" b="b"/>
            <a:pathLst>
              <a:path w="5727778" h="5405591">
                <a:moveTo>
                  <a:pt x="5727779" y="5405591"/>
                </a:moveTo>
                <a:lnTo>
                  <a:pt x="0" y="5405591"/>
                </a:lnTo>
                <a:lnTo>
                  <a:pt x="0" y="0"/>
                </a:lnTo>
                <a:lnTo>
                  <a:pt x="5727779" y="0"/>
                </a:lnTo>
                <a:lnTo>
                  <a:pt x="5727779" y="5405591"/>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grpSp>
        <p:nvGrpSpPr>
          <p:cNvPr id="11" name="Group 11"/>
          <p:cNvGrpSpPr/>
          <p:nvPr/>
        </p:nvGrpSpPr>
        <p:grpSpPr>
          <a:xfrm>
            <a:off x="-462858" y="-143260"/>
            <a:ext cx="9942475" cy="1657604"/>
            <a:chOff x="0" y="0"/>
            <a:chExt cx="13256634" cy="2210138"/>
          </a:xfrm>
        </p:grpSpPr>
        <p:grpSp>
          <p:nvGrpSpPr>
            <p:cNvPr id="12" name="Group 12"/>
            <p:cNvGrpSpPr/>
            <p:nvPr/>
          </p:nvGrpSpPr>
          <p:grpSpPr>
            <a:xfrm>
              <a:off x="0" y="0"/>
              <a:ext cx="2280890" cy="2210138"/>
              <a:chOff x="0" y="0"/>
              <a:chExt cx="2756004" cy="2670514"/>
            </a:xfrm>
          </p:grpSpPr>
          <p:sp>
            <p:nvSpPr>
              <p:cNvPr id="13" name="Freeform 13"/>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14" name="Freeform 14"/>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sp>
          <p:nvSpPr>
            <p:cNvPr id="15" name="TextBox 15"/>
            <p:cNvSpPr txBox="1"/>
            <p:nvPr/>
          </p:nvSpPr>
          <p:spPr>
            <a:xfrm>
              <a:off x="893249" y="548847"/>
              <a:ext cx="933954" cy="1071098"/>
            </a:xfrm>
            <a:prstGeom prst="rect">
              <a:avLst/>
            </a:prstGeom>
          </p:spPr>
          <p:txBody>
            <a:bodyPr lIns="0" tIns="0" rIns="0" bIns="0" rtlCol="0" anchor="t">
              <a:spAutoFit/>
            </a:bodyPr>
            <a:lstStyle/>
            <a:p>
              <a:pPr algn="l">
                <a:lnSpc>
                  <a:spcPts val="6256"/>
                </a:lnSpc>
              </a:pPr>
              <a:r>
                <a:rPr lang="en-US" sz="5213" b="1">
                  <a:solidFill>
                    <a:srgbClr val="FFFFFF"/>
                  </a:solidFill>
                  <a:latin typeface="Eastman Grotesque Bold"/>
                  <a:ea typeface="Eastman Grotesque Bold"/>
                  <a:cs typeface="Eastman Grotesque Bold"/>
                  <a:sym typeface="Eastman Grotesque Bold"/>
                </a:rPr>
                <a:t>II</a:t>
              </a:r>
            </a:p>
          </p:txBody>
        </p:sp>
        <p:grpSp>
          <p:nvGrpSpPr>
            <p:cNvPr id="16" name="Group 16"/>
            <p:cNvGrpSpPr/>
            <p:nvPr/>
          </p:nvGrpSpPr>
          <p:grpSpPr>
            <a:xfrm>
              <a:off x="1382090" y="195901"/>
              <a:ext cx="11874544" cy="1807536"/>
              <a:chOff x="0" y="0"/>
              <a:chExt cx="9065815" cy="1379993"/>
            </a:xfrm>
          </p:grpSpPr>
          <p:sp>
            <p:nvSpPr>
              <p:cNvPr id="17" name="Freeform 17"/>
              <p:cNvSpPr/>
              <p:nvPr/>
            </p:nvSpPr>
            <p:spPr>
              <a:xfrm>
                <a:off x="0" y="0"/>
                <a:ext cx="9065815" cy="1379993"/>
              </a:xfrm>
              <a:custGeom>
                <a:avLst/>
                <a:gdLst/>
                <a:ahLst/>
                <a:cxnLst/>
                <a:rect l="l" t="t" r="r" b="b"/>
                <a:pathLst>
                  <a:path w="9065815" h="1379993">
                    <a:moveTo>
                      <a:pt x="463767" y="0"/>
                    </a:moveTo>
                    <a:lnTo>
                      <a:pt x="8602048" y="0"/>
                    </a:lnTo>
                    <a:cubicBezTo>
                      <a:pt x="8858179" y="0"/>
                      <a:pt x="9065815" y="207636"/>
                      <a:pt x="9065815" y="463767"/>
                    </a:cubicBezTo>
                    <a:lnTo>
                      <a:pt x="9065815" y="916226"/>
                    </a:lnTo>
                    <a:cubicBezTo>
                      <a:pt x="9065815" y="1172357"/>
                      <a:pt x="8858179" y="1379993"/>
                      <a:pt x="8602048" y="1379993"/>
                    </a:cubicBezTo>
                    <a:lnTo>
                      <a:pt x="463767" y="1379993"/>
                    </a:lnTo>
                    <a:cubicBezTo>
                      <a:pt x="207636" y="1379993"/>
                      <a:pt x="0" y="1172357"/>
                      <a:pt x="0" y="916226"/>
                    </a:cubicBezTo>
                    <a:lnTo>
                      <a:pt x="0" y="463767"/>
                    </a:lnTo>
                    <a:cubicBezTo>
                      <a:pt x="0" y="207636"/>
                      <a:pt x="207636" y="0"/>
                      <a:pt x="463767" y="0"/>
                    </a:cubicBezTo>
                    <a:close/>
                  </a:path>
                </a:pathLst>
              </a:custGeom>
              <a:solidFill>
                <a:srgbClr val="000000">
                  <a:alpha val="0"/>
                </a:srgbClr>
              </a:solidFill>
              <a:ln w="95250" cap="rnd">
                <a:solidFill>
                  <a:srgbClr val="123586"/>
                </a:solidFill>
                <a:prstDash val="solid"/>
                <a:round/>
              </a:ln>
            </p:spPr>
          </p:sp>
          <p:sp>
            <p:nvSpPr>
              <p:cNvPr id="18" name="TextBox 18"/>
              <p:cNvSpPr txBox="1"/>
              <p:nvPr/>
            </p:nvSpPr>
            <p:spPr>
              <a:xfrm>
                <a:off x="0" y="-47625"/>
                <a:ext cx="9065815" cy="1427618"/>
              </a:xfrm>
              <a:prstGeom prst="rect">
                <a:avLst/>
              </a:prstGeom>
            </p:spPr>
            <p:txBody>
              <a:bodyPr lIns="0" tIns="0" rIns="0" bIns="0" rtlCol="0" anchor="ctr"/>
              <a:lstStyle/>
              <a:p>
                <a:pPr algn="l">
                  <a:lnSpc>
                    <a:spcPts val="6263"/>
                  </a:lnSpc>
                </a:pPr>
                <a:endParaRPr/>
              </a:p>
            </p:txBody>
          </p:sp>
        </p:grpSp>
        <p:sp>
          <p:nvSpPr>
            <p:cNvPr id="19" name="TextBox 19"/>
            <p:cNvSpPr txBox="1"/>
            <p:nvPr/>
          </p:nvSpPr>
          <p:spPr>
            <a:xfrm>
              <a:off x="2460750" y="717017"/>
              <a:ext cx="10795884" cy="902928"/>
            </a:xfrm>
            <a:prstGeom prst="rect">
              <a:avLst/>
            </a:prstGeom>
          </p:spPr>
          <p:txBody>
            <a:bodyPr lIns="0" tIns="0" rIns="0" bIns="0" rtlCol="0" anchor="t">
              <a:spAutoFit/>
            </a:bodyPr>
            <a:lstStyle/>
            <a:p>
              <a:pPr algn="l">
                <a:lnSpc>
                  <a:spcPts val="5263"/>
                </a:lnSpc>
              </a:pPr>
              <a:r>
                <a:rPr lang="en-US" sz="4386" b="1">
                  <a:solidFill>
                    <a:srgbClr val="123586"/>
                  </a:solidFill>
                  <a:latin typeface="Eastman Grotesque Bold"/>
                  <a:ea typeface="Eastman Grotesque Bold"/>
                  <a:cs typeface="Eastman Grotesque Bold"/>
                  <a:sym typeface="Eastman Grotesque Bold"/>
                </a:rPr>
                <a:t>HIỆN THỰC HÓA NGHIÊN CỨU</a:t>
              </a:r>
            </a:p>
          </p:txBody>
        </p:sp>
      </p:grpSp>
      <p:sp>
        <p:nvSpPr>
          <p:cNvPr id="20" name="Freeform 20"/>
          <p:cNvSpPr/>
          <p:nvPr/>
        </p:nvSpPr>
        <p:spPr>
          <a:xfrm>
            <a:off x="2582908" y="3008693"/>
            <a:ext cx="13293816" cy="4988081"/>
          </a:xfrm>
          <a:custGeom>
            <a:avLst/>
            <a:gdLst/>
            <a:ahLst/>
            <a:cxnLst/>
            <a:rect l="l" t="t" r="r" b="b"/>
            <a:pathLst>
              <a:path w="13293816" h="4988081">
                <a:moveTo>
                  <a:pt x="0" y="0"/>
                </a:moveTo>
                <a:lnTo>
                  <a:pt x="13293816" y="0"/>
                </a:lnTo>
                <a:lnTo>
                  <a:pt x="13293816" y="4988081"/>
                </a:lnTo>
                <a:lnTo>
                  <a:pt x="0" y="4988081"/>
                </a:lnTo>
                <a:lnTo>
                  <a:pt x="0" y="0"/>
                </a:lnTo>
                <a:close/>
              </a:path>
            </a:pathLst>
          </a:custGeom>
          <a:blipFill>
            <a:blip r:embed="rId6"/>
            <a:stretch>
              <a:fillRect/>
            </a:stretch>
          </a:blipFill>
        </p:spPr>
      </p:sp>
      <p:grpSp>
        <p:nvGrpSpPr>
          <p:cNvPr id="21" name="Group 21"/>
          <p:cNvGrpSpPr/>
          <p:nvPr/>
        </p:nvGrpSpPr>
        <p:grpSpPr>
          <a:xfrm>
            <a:off x="359918" y="5143500"/>
            <a:ext cx="3142668" cy="1229017"/>
            <a:chOff x="0" y="0"/>
            <a:chExt cx="827699" cy="323692"/>
          </a:xfrm>
        </p:grpSpPr>
        <p:sp>
          <p:nvSpPr>
            <p:cNvPr id="22" name="Freeform 22"/>
            <p:cNvSpPr/>
            <p:nvPr/>
          </p:nvSpPr>
          <p:spPr>
            <a:xfrm>
              <a:off x="0" y="0"/>
              <a:ext cx="827699" cy="323692"/>
            </a:xfrm>
            <a:custGeom>
              <a:avLst/>
              <a:gdLst/>
              <a:ahLst/>
              <a:cxnLst/>
              <a:rect l="l" t="t" r="r" b="b"/>
              <a:pathLst>
                <a:path w="827699" h="323692">
                  <a:moveTo>
                    <a:pt x="59124" y="0"/>
                  </a:moveTo>
                  <a:lnTo>
                    <a:pt x="768575" y="0"/>
                  </a:lnTo>
                  <a:cubicBezTo>
                    <a:pt x="784256" y="0"/>
                    <a:pt x="799294" y="6229"/>
                    <a:pt x="810382" y="17317"/>
                  </a:cubicBezTo>
                  <a:cubicBezTo>
                    <a:pt x="821470" y="28405"/>
                    <a:pt x="827699" y="43443"/>
                    <a:pt x="827699" y="59124"/>
                  </a:cubicBezTo>
                  <a:lnTo>
                    <a:pt x="827699" y="264568"/>
                  </a:lnTo>
                  <a:cubicBezTo>
                    <a:pt x="827699" y="280249"/>
                    <a:pt x="821470" y="295287"/>
                    <a:pt x="810382" y="306375"/>
                  </a:cubicBezTo>
                  <a:cubicBezTo>
                    <a:pt x="799294" y="317463"/>
                    <a:pt x="784256" y="323692"/>
                    <a:pt x="768575" y="323692"/>
                  </a:cubicBezTo>
                  <a:lnTo>
                    <a:pt x="59124" y="323692"/>
                  </a:lnTo>
                  <a:cubicBezTo>
                    <a:pt x="43443" y="323692"/>
                    <a:pt x="28405" y="317463"/>
                    <a:pt x="17317" y="306375"/>
                  </a:cubicBezTo>
                  <a:cubicBezTo>
                    <a:pt x="6229" y="295287"/>
                    <a:pt x="0" y="280249"/>
                    <a:pt x="0" y="264568"/>
                  </a:cubicBezTo>
                  <a:lnTo>
                    <a:pt x="0" y="59124"/>
                  </a:lnTo>
                  <a:cubicBezTo>
                    <a:pt x="0" y="43443"/>
                    <a:pt x="6229" y="28405"/>
                    <a:pt x="17317" y="17317"/>
                  </a:cubicBezTo>
                  <a:cubicBezTo>
                    <a:pt x="28405" y="6229"/>
                    <a:pt x="43443" y="0"/>
                    <a:pt x="59124" y="0"/>
                  </a:cubicBezTo>
                  <a:close/>
                </a:path>
              </a:pathLst>
            </a:custGeom>
            <a:solidFill>
              <a:srgbClr val="000000">
                <a:alpha val="0"/>
              </a:srgbClr>
            </a:solidFill>
            <a:ln w="38100" cap="rnd">
              <a:solidFill>
                <a:srgbClr val="1A7CAF"/>
              </a:solidFill>
              <a:prstDash val="solid"/>
              <a:round/>
            </a:ln>
          </p:spPr>
        </p:sp>
        <p:sp>
          <p:nvSpPr>
            <p:cNvPr id="23" name="TextBox 23"/>
            <p:cNvSpPr txBox="1"/>
            <p:nvPr/>
          </p:nvSpPr>
          <p:spPr>
            <a:xfrm>
              <a:off x="0" y="-57150"/>
              <a:ext cx="827699" cy="380842"/>
            </a:xfrm>
            <a:prstGeom prst="rect">
              <a:avLst/>
            </a:prstGeom>
          </p:spPr>
          <p:txBody>
            <a:bodyPr lIns="50800" tIns="50800" rIns="50800" bIns="50800" rtlCol="0" anchor="ctr"/>
            <a:lstStyle/>
            <a:p>
              <a:pPr algn="ctr">
                <a:lnSpc>
                  <a:spcPts val="3919"/>
                </a:lnSpc>
              </a:pPr>
              <a:r>
                <a:rPr lang="en-US" sz="2799">
                  <a:solidFill>
                    <a:srgbClr val="000000"/>
                  </a:solidFill>
                  <a:latin typeface="Open Sans"/>
                  <a:ea typeface="Open Sans"/>
                  <a:cs typeface="Open Sans"/>
                  <a:sym typeface="Open Sans"/>
                </a:rPr>
                <a:t>Mô hình DFD mức ngữ cảnh</a:t>
              </a:r>
            </a:p>
          </p:txBody>
        </p:sp>
      </p:grpSp>
      <p:grpSp>
        <p:nvGrpSpPr>
          <p:cNvPr id="24" name="Group 24"/>
          <p:cNvGrpSpPr/>
          <p:nvPr/>
        </p:nvGrpSpPr>
        <p:grpSpPr>
          <a:xfrm>
            <a:off x="16998879" y="869783"/>
            <a:ext cx="1289121" cy="128912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26" name="TextBox 26"/>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3/4</a:t>
              </a:r>
            </a:p>
          </p:txBody>
        </p:sp>
      </p:grpSp>
      <p:grpSp>
        <p:nvGrpSpPr>
          <p:cNvPr id="27" name="Group 27"/>
          <p:cNvGrpSpPr/>
          <p:nvPr/>
        </p:nvGrpSpPr>
        <p:grpSpPr>
          <a:xfrm>
            <a:off x="807229" y="1514343"/>
            <a:ext cx="3551359" cy="755527"/>
            <a:chOff x="0" y="0"/>
            <a:chExt cx="935337" cy="198987"/>
          </a:xfrm>
        </p:grpSpPr>
        <p:sp>
          <p:nvSpPr>
            <p:cNvPr id="28" name="Freeform 28"/>
            <p:cNvSpPr/>
            <p:nvPr/>
          </p:nvSpPr>
          <p:spPr>
            <a:xfrm>
              <a:off x="0" y="0"/>
              <a:ext cx="935337" cy="198987"/>
            </a:xfrm>
            <a:custGeom>
              <a:avLst/>
              <a:gdLst/>
              <a:ahLst/>
              <a:cxnLst/>
              <a:rect l="l" t="t" r="r" b="b"/>
              <a:pathLst>
                <a:path w="935337" h="198987">
                  <a:moveTo>
                    <a:pt x="52320" y="0"/>
                  </a:moveTo>
                  <a:lnTo>
                    <a:pt x="883018" y="0"/>
                  </a:lnTo>
                  <a:cubicBezTo>
                    <a:pt x="911913" y="0"/>
                    <a:pt x="935337" y="23424"/>
                    <a:pt x="935337" y="52320"/>
                  </a:cubicBezTo>
                  <a:lnTo>
                    <a:pt x="935337" y="146667"/>
                  </a:lnTo>
                  <a:cubicBezTo>
                    <a:pt x="935337" y="175562"/>
                    <a:pt x="911913" y="198987"/>
                    <a:pt x="883018" y="198987"/>
                  </a:cubicBezTo>
                  <a:lnTo>
                    <a:pt x="52320" y="198987"/>
                  </a:lnTo>
                  <a:cubicBezTo>
                    <a:pt x="23424" y="198987"/>
                    <a:pt x="0" y="175562"/>
                    <a:pt x="0" y="146667"/>
                  </a:cubicBezTo>
                  <a:lnTo>
                    <a:pt x="0" y="52320"/>
                  </a:lnTo>
                  <a:cubicBezTo>
                    <a:pt x="0" y="23424"/>
                    <a:pt x="23424" y="0"/>
                    <a:pt x="52320" y="0"/>
                  </a:cubicBezTo>
                  <a:close/>
                </a:path>
              </a:pathLst>
            </a:custGeom>
            <a:solidFill>
              <a:srgbClr val="F9CA78"/>
            </a:solidFill>
            <a:ln w="38100" cap="rnd">
              <a:solidFill>
                <a:srgbClr val="F9CA78"/>
              </a:solidFill>
              <a:prstDash val="solid"/>
              <a:round/>
            </a:ln>
          </p:spPr>
        </p:sp>
        <p:sp>
          <p:nvSpPr>
            <p:cNvPr id="29" name="TextBox 29"/>
            <p:cNvSpPr txBox="1"/>
            <p:nvPr/>
          </p:nvSpPr>
          <p:spPr>
            <a:xfrm>
              <a:off x="0" y="-57150"/>
              <a:ext cx="935337" cy="256137"/>
            </a:xfrm>
            <a:prstGeom prst="rect">
              <a:avLst/>
            </a:prstGeom>
          </p:spPr>
          <p:txBody>
            <a:bodyPr lIns="50800" tIns="50800" rIns="50800" bIns="50800" rtlCol="0" anchor="ctr"/>
            <a:lstStyle/>
            <a:p>
              <a:pPr algn="ctr">
                <a:lnSpc>
                  <a:spcPts val="3919"/>
                </a:lnSpc>
              </a:pPr>
              <a:r>
                <a:rPr lang="en-US" sz="2799" b="1">
                  <a:solidFill>
                    <a:srgbClr val="000000"/>
                  </a:solidFill>
                  <a:latin typeface="Open Sans Bold"/>
                  <a:ea typeface="Open Sans Bold"/>
                  <a:cs typeface="Open Sans Bold"/>
                  <a:sym typeface="Open Sans Bold"/>
                </a:rPr>
                <a:t>THIẾT KẾ XỬ LÝ</a:t>
              </a:r>
            </a:p>
          </p:txBody>
        </p:sp>
      </p:grpSp>
      <p:sp>
        <p:nvSpPr>
          <p:cNvPr id="30" name="TextBox 30"/>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10</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393" y="6878533"/>
            <a:ext cx="894622" cy="1938715"/>
          </a:xfrm>
          <a:custGeom>
            <a:avLst/>
            <a:gdLst/>
            <a:ahLst/>
            <a:cxnLst/>
            <a:rect l="l" t="t" r="r" b="b"/>
            <a:pathLst>
              <a:path w="894622" h="1938715">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xmlns="" r:embed="rId3"/>
                </a:ext>
              </a:extLst>
            </a:blip>
            <a:stretch>
              <a:fillRect t="-24495" r="-368184"/>
            </a:stretch>
          </a:blipFill>
        </p:spPr>
      </p:sp>
      <p:sp>
        <p:nvSpPr>
          <p:cNvPr id="3" name="Freeform 3"/>
          <p:cNvSpPr/>
          <p:nvPr/>
        </p:nvSpPr>
        <p:spPr>
          <a:xfrm>
            <a:off x="17480771" y="6878533"/>
            <a:ext cx="894622" cy="1938715"/>
          </a:xfrm>
          <a:custGeom>
            <a:avLst/>
            <a:gdLst/>
            <a:ahLst/>
            <a:cxnLst/>
            <a:rect l="l" t="t" r="r" b="b"/>
            <a:pathLst>
              <a:path w="894622" h="1938715">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xmlns="" r:embed="rId3"/>
                </a:ext>
              </a:extLst>
            </a:blip>
            <a:stretch>
              <a:fillRect t="-24495" r="-368184"/>
            </a:stretch>
          </a:blipFill>
        </p:spPr>
      </p:sp>
      <p:sp>
        <p:nvSpPr>
          <p:cNvPr id="4" name="Freeform 4"/>
          <p:cNvSpPr/>
          <p:nvPr/>
        </p:nvSpPr>
        <p:spPr>
          <a:xfrm flipH="1" flipV="1">
            <a:off x="15222717" y="-1392427"/>
            <a:ext cx="5727778" cy="5405591"/>
          </a:xfrm>
          <a:custGeom>
            <a:avLst/>
            <a:gdLst/>
            <a:ahLst/>
            <a:cxnLst/>
            <a:rect l="l" t="t" r="r" b="b"/>
            <a:pathLst>
              <a:path w="5727778" h="5405591">
                <a:moveTo>
                  <a:pt x="5727779" y="5405591"/>
                </a:moveTo>
                <a:lnTo>
                  <a:pt x="0" y="5405591"/>
                </a:lnTo>
                <a:lnTo>
                  <a:pt x="0" y="0"/>
                </a:lnTo>
                <a:lnTo>
                  <a:pt x="5727779" y="0"/>
                </a:lnTo>
                <a:lnTo>
                  <a:pt x="5727779" y="5405591"/>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5" name="Freeform 5"/>
          <p:cNvSpPr/>
          <p:nvPr/>
        </p:nvSpPr>
        <p:spPr>
          <a:xfrm>
            <a:off x="5056598" y="1310369"/>
            <a:ext cx="8511063" cy="8855374"/>
          </a:xfrm>
          <a:custGeom>
            <a:avLst/>
            <a:gdLst/>
            <a:ahLst/>
            <a:cxnLst/>
            <a:rect l="l" t="t" r="r" b="b"/>
            <a:pathLst>
              <a:path w="8511063" h="8855374">
                <a:moveTo>
                  <a:pt x="0" y="0"/>
                </a:moveTo>
                <a:lnTo>
                  <a:pt x="8511064" y="0"/>
                </a:lnTo>
                <a:lnTo>
                  <a:pt x="8511064" y="8855374"/>
                </a:lnTo>
                <a:lnTo>
                  <a:pt x="0" y="8855374"/>
                </a:lnTo>
                <a:lnTo>
                  <a:pt x="0" y="0"/>
                </a:lnTo>
                <a:close/>
              </a:path>
            </a:pathLst>
          </a:custGeom>
          <a:blipFill>
            <a:blip r:embed="rId6"/>
            <a:stretch>
              <a:fillRect r="-672"/>
            </a:stretch>
          </a:blipFill>
        </p:spPr>
      </p:sp>
      <p:grpSp>
        <p:nvGrpSpPr>
          <p:cNvPr id="6" name="Group 6"/>
          <p:cNvGrpSpPr/>
          <p:nvPr/>
        </p:nvGrpSpPr>
        <p:grpSpPr>
          <a:xfrm>
            <a:off x="-462858" y="-143260"/>
            <a:ext cx="9942475" cy="1657604"/>
            <a:chOff x="0" y="0"/>
            <a:chExt cx="13256634" cy="2210138"/>
          </a:xfrm>
        </p:grpSpPr>
        <p:grpSp>
          <p:nvGrpSpPr>
            <p:cNvPr id="7" name="Group 7"/>
            <p:cNvGrpSpPr/>
            <p:nvPr/>
          </p:nvGrpSpPr>
          <p:grpSpPr>
            <a:xfrm>
              <a:off x="0" y="0"/>
              <a:ext cx="2280890" cy="2210138"/>
              <a:chOff x="0" y="0"/>
              <a:chExt cx="2756004" cy="2670514"/>
            </a:xfrm>
          </p:grpSpPr>
          <p:sp>
            <p:nvSpPr>
              <p:cNvPr id="8" name="Freeform 8"/>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9" name="Freeform 9"/>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sp>
          <p:nvSpPr>
            <p:cNvPr id="10" name="TextBox 10"/>
            <p:cNvSpPr txBox="1"/>
            <p:nvPr/>
          </p:nvSpPr>
          <p:spPr>
            <a:xfrm>
              <a:off x="893249" y="548847"/>
              <a:ext cx="933954" cy="1071098"/>
            </a:xfrm>
            <a:prstGeom prst="rect">
              <a:avLst/>
            </a:prstGeom>
          </p:spPr>
          <p:txBody>
            <a:bodyPr lIns="0" tIns="0" rIns="0" bIns="0" rtlCol="0" anchor="t">
              <a:spAutoFit/>
            </a:bodyPr>
            <a:lstStyle/>
            <a:p>
              <a:pPr algn="l">
                <a:lnSpc>
                  <a:spcPts val="6256"/>
                </a:lnSpc>
              </a:pPr>
              <a:r>
                <a:rPr lang="en-US" sz="5213" b="1">
                  <a:solidFill>
                    <a:srgbClr val="FFFFFF"/>
                  </a:solidFill>
                  <a:latin typeface="Eastman Grotesque Bold"/>
                  <a:ea typeface="Eastman Grotesque Bold"/>
                  <a:cs typeface="Eastman Grotesque Bold"/>
                  <a:sym typeface="Eastman Grotesque Bold"/>
                </a:rPr>
                <a:t>II</a:t>
              </a:r>
            </a:p>
          </p:txBody>
        </p:sp>
        <p:grpSp>
          <p:nvGrpSpPr>
            <p:cNvPr id="11" name="Group 11"/>
            <p:cNvGrpSpPr/>
            <p:nvPr/>
          </p:nvGrpSpPr>
          <p:grpSpPr>
            <a:xfrm>
              <a:off x="1382090" y="195901"/>
              <a:ext cx="11874544" cy="1807536"/>
              <a:chOff x="0" y="0"/>
              <a:chExt cx="9065815" cy="1379993"/>
            </a:xfrm>
          </p:grpSpPr>
          <p:sp>
            <p:nvSpPr>
              <p:cNvPr id="12" name="Freeform 12"/>
              <p:cNvSpPr/>
              <p:nvPr/>
            </p:nvSpPr>
            <p:spPr>
              <a:xfrm>
                <a:off x="0" y="0"/>
                <a:ext cx="9065815" cy="1379993"/>
              </a:xfrm>
              <a:custGeom>
                <a:avLst/>
                <a:gdLst/>
                <a:ahLst/>
                <a:cxnLst/>
                <a:rect l="l" t="t" r="r" b="b"/>
                <a:pathLst>
                  <a:path w="9065815" h="1379993">
                    <a:moveTo>
                      <a:pt x="463767" y="0"/>
                    </a:moveTo>
                    <a:lnTo>
                      <a:pt x="8602048" y="0"/>
                    </a:lnTo>
                    <a:cubicBezTo>
                      <a:pt x="8858179" y="0"/>
                      <a:pt x="9065815" y="207636"/>
                      <a:pt x="9065815" y="463767"/>
                    </a:cubicBezTo>
                    <a:lnTo>
                      <a:pt x="9065815" y="916226"/>
                    </a:lnTo>
                    <a:cubicBezTo>
                      <a:pt x="9065815" y="1172357"/>
                      <a:pt x="8858179" y="1379993"/>
                      <a:pt x="8602048" y="1379993"/>
                    </a:cubicBezTo>
                    <a:lnTo>
                      <a:pt x="463767" y="1379993"/>
                    </a:lnTo>
                    <a:cubicBezTo>
                      <a:pt x="207636" y="1379993"/>
                      <a:pt x="0" y="1172357"/>
                      <a:pt x="0" y="916226"/>
                    </a:cubicBezTo>
                    <a:lnTo>
                      <a:pt x="0" y="463767"/>
                    </a:lnTo>
                    <a:cubicBezTo>
                      <a:pt x="0" y="207636"/>
                      <a:pt x="207636" y="0"/>
                      <a:pt x="463767" y="0"/>
                    </a:cubicBezTo>
                    <a:close/>
                  </a:path>
                </a:pathLst>
              </a:custGeom>
              <a:solidFill>
                <a:srgbClr val="000000">
                  <a:alpha val="0"/>
                </a:srgbClr>
              </a:solidFill>
              <a:ln w="95250" cap="rnd">
                <a:solidFill>
                  <a:srgbClr val="123586"/>
                </a:solidFill>
                <a:prstDash val="solid"/>
                <a:round/>
              </a:ln>
            </p:spPr>
          </p:sp>
          <p:sp>
            <p:nvSpPr>
              <p:cNvPr id="13" name="TextBox 13"/>
              <p:cNvSpPr txBox="1"/>
              <p:nvPr/>
            </p:nvSpPr>
            <p:spPr>
              <a:xfrm>
                <a:off x="0" y="-47625"/>
                <a:ext cx="9065815" cy="1427618"/>
              </a:xfrm>
              <a:prstGeom prst="rect">
                <a:avLst/>
              </a:prstGeom>
            </p:spPr>
            <p:txBody>
              <a:bodyPr lIns="0" tIns="0" rIns="0" bIns="0" rtlCol="0" anchor="ctr"/>
              <a:lstStyle/>
              <a:p>
                <a:pPr algn="l">
                  <a:lnSpc>
                    <a:spcPts val="6263"/>
                  </a:lnSpc>
                </a:pPr>
                <a:endParaRPr/>
              </a:p>
            </p:txBody>
          </p:sp>
        </p:grpSp>
        <p:sp>
          <p:nvSpPr>
            <p:cNvPr id="14" name="TextBox 14"/>
            <p:cNvSpPr txBox="1"/>
            <p:nvPr/>
          </p:nvSpPr>
          <p:spPr>
            <a:xfrm>
              <a:off x="2460750" y="717017"/>
              <a:ext cx="10795884" cy="902928"/>
            </a:xfrm>
            <a:prstGeom prst="rect">
              <a:avLst/>
            </a:prstGeom>
          </p:spPr>
          <p:txBody>
            <a:bodyPr lIns="0" tIns="0" rIns="0" bIns="0" rtlCol="0" anchor="t">
              <a:spAutoFit/>
            </a:bodyPr>
            <a:lstStyle/>
            <a:p>
              <a:pPr algn="l">
                <a:lnSpc>
                  <a:spcPts val="5263"/>
                </a:lnSpc>
              </a:pPr>
              <a:r>
                <a:rPr lang="en-US" sz="4386" b="1">
                  <a:solidFill>
                    <a:srgbClr val="123586"/>
                  </a:solidFill>
                  <a:latin typeface="Eastman Grotesque Bold"/>
                  <a:ea typeface="Eastman Grotesque Bold"/>
                  <a:cs typeface="Eastman Grotesque Bold"/>
                  <a:sym typeface="Eastman Grotesque Bold"/>
                </a:rPr>
                <a:t>HIỆN THỰC HÓA NGHIÊN CỨU</a:t>
              </a:r>
            </a:p>
          </p:txBody>
        </p:sp>
      </p:grpSp>
      <p:grpSp>
        <p:nvGrpSpPr>
          <p:cNvPr id="15" name="Group 15"/>
          <p:cNvGrpSpPr/>
          <p:nvPr/>
        </p:nvGrpSpPr>
        <p:grpSpPr>
          <a:xfrm>
            <a:off x="16998879" y="869783"/>
            <a:ext cx="1289121" cy="128912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17" name="TextBox 17"/>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4/4</a:t>
              </a:r>
            </a:p>
          </p:txBody>
        </p:sp>
      </p:grpSp>
      <p:grpSp>
        <p:nvGrpSpPr>
          <p:cNvPr id="18" name="Group 18"/>
          <p:cNvGrpSpPr/>
          <p:nvPr/>
        </p:nvGrpSpPr>
        <p:grpSpPr>
          <a:xfrm>
            <a:off x="807229" y="1514343"/>
            <a:ext cx="3551359" cy="755527"/>
            <a:chOff x="0" y="0"/>
            <a:chExt cx="935337" cy="198987"/>
          </a:xfrm>
        </p:grpSpPr>
        <p:sp>
          <p:nvSpPr>
            <p:cNvPr id="19" name="Freeform 19"/>
            <p:cNvSpPr/>
            <p:nvPr/>
          </p:nvSpPr>
          <p:spPr>
            <a:xfrm>
              <a:off x="0" y="0"/>
              <a:ext cx="935337" cy="198987"/>
            </a:xfrm>
            <a:custGeom>
              <a:avLst/>
              <a:gdLst/>
              <a:ahLst/>
              <a:cxnLst/>
              <a:rect l="l" t="t" r="r" b="b"/>
              <a:pathLst>
                <a:path w="935337" h="198987">
                  <a:moveTo>
                    <a:pt x="52320" y="0"/>
                  </a:moveTo>
                  <a:lnTo>
                    <a:pt x="883018" y="0"/>
                  </a:lnTo>
                  <a:cubicBezTo>
                    <a:pt x="911913" y="0"/>
                    <a:pt x="935337" y="23424"/>
                    <a:pt x="935337" y="52320"/>
                  </a:cubicBezTo>
                  <a:lnTo>
                    <a:pt x="935337" y="146667"/>
                  </a:lnTo>
                  <a:cubicBezTo>
                    <a:pt x="935337" y="175562"/>
                    <a:pt x="911913" y="198987"/>
                    <a:pt x="883018" y="198987"/>
                  </a:cubicBezTo>
                  <a:lnTo>
                    <a:pt x="52320" y="198987"/>
                  </a:lnTo>
                  <a:cubicBezTo>
                    <a:pt x="23424" y="198987"/>
                    <a:pt x="0" y="175562"/>
                    <a:pt x="0" y="146667"/>
                  </a:cubicBezTo>
                  <a:lnTo>
                    <a:pt x="0" y="52320"/>
                  </a:lnTo>
                  <a:cubicBezTo>
                    <a:pt x="0" y="23424"/>
                    <a:pt x="23424" y="0"/>
                    <a:pt x="52320" y="0"/>
                  </a:cubicBezTo>
                  <a:close/>
                </a:path>
              </a:pathLst>
            </a:custGeom>
            <a:solidFill>
              <a:srgbClr val="F9CA78"/>
            </a:solidFill>
            <a:ln w="38100" cap="rnd">
              <a:solidFill>
                <a:srgbClr val="F9CA78"/>
              </a:solidFill>
              <a:prstDash val="solid"/>
              <a:round/>
            </a:ln>
          </p:spPr>
        </p:sp>
        <p:sp>
          <p:nvSpPr>
            <p:cNvPr id="20" name="TextBox 20"/>
            <p:cNvSpPr txBox="1"/>
            <p:nvPr/>
          </p:nvSpPr>
          <p:spPr>
            <a:xfrm>
              <a:off x="0" y="-57150"/>
              <a:ext cx="935337" cy="256137"/>
            </a:xfrm>
            <a:prstGeom prst="rect">
              <a:avLst/>
            </a:prstGeom>
          </p:spPr>
          <p:txBody>
            <a:bodyPr lIns="50800" tIns="50800" rIns="50800" bIns="50800" rtlCol="0" anchor="ctr"/>
            <a:lstStyle/>
            <a:p>
              <a:pPr algn="ctr">
                <a:lnSpc>
                  <a:spcPts val="3919"/>
                </a:lnSpc>
              </a:pPr>
              <a:r>
                <a:rPr lang="en-US" sz="2799" b="1">
                  <a:solidFill>
                    <a:srgbClr val="000000"/>
                  </a:solidFill>
                  <a:latin typeface="Open Sans Bold"/>
                  <a:ea typeface="Open Sans Bold"/>
                  <a:cs typeface="Open Sans Bold"/>
                  <a:sym typeface="Open Sans Bold"/>
                </a:rPr>
                <a:t>THIẾT KẾ XỬ LÝ</a:t>
              </a:r>
            </a:p>
          </p:txBody>
        </p:sp>
      </p:grpSp>
      <p:sp>
        <p:nvSpPr>
          <p:cNvPr id="21" name="TextBox 21"/>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11</a:t>
            </a:r>
          </a:p>
        </p:txBody>
      </p:sp>
      <p:grpSp>
        <p:nvGrpSpPr>
          <p:cNvPr id="22" name="Group 22"/>
          <p:cNvGrpSpPr/>
          <p:nvPr/>
        </p:nvGrpSpPr>
        <p:grpSpPr>
          <a:xfrm>
            <a:off x="359918" y="5143500"/>
            <a:ext cx="3142668" cy="1229017"/>
            <a:chOff x="0" y="0"/>
            <a:chExt cx="827699" cy="323692"/>
          </a:xfrm>
        </p:grpSpPr>
        <p:sp>
          <p:nvSpPr>
            <p:cNvPr id="23" name="Freeform 23"/>
            <p:cNvSpPr/>
            <p:nvPr/>
          </p:nvSpPr>
          <p:spPr>
            <a:xfrm>
              <a:off x="0" y="0"/>
              <a:ext cx="827699" cy="323692"/>
            </a:xfrm>
            <a:custGeom>
              <a:avLst/>
              <a:gdLst/>
              <a:ahLst/>
              <a:cxnLst/>
              <a:rect l="l" t="t" r="r" b="b"/>
              <a:pathLst>
                <a:path w="827699" h="323692">
                  <a:moveTo>
                    <a:pt x="59124" y="0"/>
                  </a:moveTo>
                  <a:lnTo>
                    <a:pt x="768575" y="0"/>
                  </a:lnTo>
                  <a:cubicBezTo>
                    <a:pt x="784256" y="0"/>
                    <a:pt x="799294" y="6229"/>
                    <a:pt x="810382" y="17317"/>
                  </a:cubicBezTo>
                  <a:cubicBezTo>
                    <a:pt x="821470" y="28405"/>
                    <a:pt x="827699" y="43443"/>
                    <a:pt x="827699" y="59124"/>
                  </a:cubicBezTo>
                  <a:lnTo>
                    <a:pt x="827699" y="264568"/>
                  </a:lnTo>
                  <a:cubicBezTo>
                    <a:pt x="827699" y="280249"/>
                    <a:pt x="821470" y="295287"/>
                    <a:pt x="810382" y="306375"/>
                  </a:cubicBezTo>
                  <a:cubicBezTo>
                    <a:pt x="799294" y="317463"/>
                    <a:pt x="784256" y="323692"/>
                    <a:pt x="768575" y="323692"/>
                  </a:cubicBezTo>
                  <a:lnTo>
                    <a:pt x="59124" y="323692"/>
                  </a:lnTo>
                  <a:cubicBezTo>
                    <a:pt x="43443" y="323692"/>
                    <a:pt x="28405" y="317463"/>
                    <a:pt x="17317" y="306375"/>
                  </a:cubicBezTo>
                  <a:cubicBezTo>
                    <a:pt x="6229" y="295287"/>
                    <a:pt x="0" y="280249"/>
                    <a:pt x="0" y="264568"/>
                  </a:cubicBezTo>
                  <a:lnTo>
                    <a:pt x="0" y="59124"/>
                  </a:lnTo>
                  <a:cubicBezTo>
                    <a:pt x="0" y="43443"/>
                    <a:pt x="6229" y="28405"/>
                    <a:pt x="17317" y="17317"/>
                  </a:cubicBezTo>
                  <a:cubicBezTo>
                    <a:pt x="28405" y="6229"/>
                    <a:pt x="43443" y="0"/>
                    <a:pt x="59124" y="0"/>
                  </a:cubicBezTo>
                  <a:close/>
                </a:path>
              </a:pathLst>
            </a:custGeom>
            <a:solidFill>
              <a:srgbClr val="000000">
                <a:alpha val="0"/>
              </a:srgbClr>
            </a:solidFill>
            <a:ln w="38100" cap="rnd">
              <a:solidFill>
                <a:srgbClr val="1A7CAF"/>
              </a:solidFill>
              <a:prstDash val="solid"/>
              <a:round/>
            </a:ln>
          </p:spPr>
        </p:sp>
        <p:sp>
          <p:nvSpPr>
            <p:cNvPr id="24" name="TextBox 24"/>
            <p:cNvSpPr txBox="1"/>
            <p:nvPr/>
          </p:nvSpPr>
          <p:spPr>
            <a:xfrm>
              <a:off x="0" y="-57150"/>
              <a:ext cx="827699" cy="380842"/>
            </a:xfrm>
            <a:prstGeom prst="rect">
              <a:avLst/>
            </a:prstGeom>
          </p:spPr>
          <p:txBody>
            <a:bodyPr lIns="50800" tIns="50800" rIns="50800" bIns="50800" rtlCol="0" anchor="ctr"/>
            <a:lstStyle/>
            <a:p>
              <a:pPr algn="ctr">
                <a:lnSpc>
                  <a:spcPts val="3919"/>
                </a:lnSpc>
              </a:pPr>
              <a:r>
                <a:rPr lang="en-US" sz="2799">
                  <a:solidFill>
                    <a:srgbClr val="000000"/>
                  </a:solidFill>
                  <a:latin typeface="Open Sans"/>
                  <a:ea typeface="Open Sans"/>
                  <a:cs typeface="Open Sans"/>
                  <a:sym typeface="Open Sans"/>
                </a:rPr>
                <a:t>Mô hình DFD mức 1</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50078"/>
            <a:ext cx="18288000" cy="436922"/>
            <a:chOff x="0" y="0"/>
            <a:chExt cx="4816593" cy="115074"/>
          </a:xfrm>
        </p:grpSpPr>
        <p:sp>
          <p:nvSpPr>
            <p:cNvPr id="3" name="Freeform 3"/>
            <p:cNvSpPr/>
            <p:nvPr/>
          </p:nvSpPr>
          <p:spPr>
            <a:xfrm>
              <a:off x="0" y="0"/>
              <a:ext cx="4816592" cy="115074"/>
            </a:xfrm>
            <a:custGeom>
              <a:avLst/>
              <a:gdLst/>
              <a:ahLst/>
              <a:cxnLst/>
              <a:rect l="l" t="t" r="r" b="b"/>
              <a:pathLst>
                <a:path w="4816592" h="115074">
                  <a:moveTo>
                    <a:pt x="0" y="0"/>
                  </a:moveTo>
                  <a:lnTo>
                    <a:pt x="4816592" y="0"/>
                  </a:lnTo>
                  <a:lnTo>
                    <a:pt x="4816592" y="115074"/>
                  </a:lnTo>
                  <a:lnTo>
                    <a:pt x="0" y="115074"/>
                  </a:lnTo>
                  <a:close/>
                </a:path>
              </a:pathLst>
            </a:custGeom>
            <a:solidFill>
              <a:srgbClr val="123586"/>
            </a:solidFill>
          </p:spPr>
        </p:sp>
        <p:sp>
          <p:nvSpPr>
            <p:cNvPr id="4" name="TextBox 4"/>
            <p:cNvSpPr txBox="1"/>
            <p:nvPr/>
          </p:nvSpPr>
          <p:spPr>
            <a:xfrm>
              <a:off x="0" y="-38100"/>
              <a:ext cx="4816593" cy="153174"/>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0" y="10068119"/>
            <a:ext cx="18288000" cy="218881"/>
            <a:chOff x="0" y="0"/>
            <a:chExt cx="4816593" cy="57648"/>
          </a:xfrm>
        </p:grpSpPr>
        <p:sp>
          <p:nvSpPr>
            <p:cNvPr id="6" name="Freeform 6"/>
            <p:cNvSpPr/>
            <p:nvPr/>
          </p:nvSpPr>
          <p:spPr>
            <a:xfrm>
              <a:off x="0" y="0"/>
              <a:ext cx="4816592" cy="57648"/>
            </a:xfrm>
            <a:custGeom>
              <a:avLst/>
              <a:gdLst/>
              <a:ahLst/>
              <a:cxnLst/>
              <a:rect l="l" t="t" r="r" b="b"/>
              <a:pathLst>
                <a:path w="4816592" h="57648">
                  <a:moveTo>
                    <a:pt x="0" y="0"/>
                  </a:moveTo>
                  <a:lnTo>
                    <a:pt x="4816592" y="0"/>
                  </a:lnTo>
                  <a:lnTo>
                    <a:pt x="4816592" y="57648"/>
                  </a:lnTo>
                  <a:lnTo>
                    <a:pt x="0" y="57648"/>
                  </a:lnTo>
                  <a:close/>
                </a:path>
              </a:pathLst>
            </a:custGeom>
            <a:solidFill>
              <a:srgbClr val="517DED"/>
            </a:solidFill>
          </p:spPr>
        </p:sp>
        <p:sp>
          <p:nvSpPr>
            <p:cNvPr id="7" name="TextBox 7"/>
            <p:cNvSpPr txBox="1"/>
            <p:nvPr/>
          </p:nvSpPr>
          <p:spPr>
            <a:xfrm>
              <a:off x="0" y="-38100"/>
              <a:ext cx="4816593" cy="95748"/>
            </a:xfrm>
            <a:prstGeom prst="rect">
              <a:avLst/>
            </a:prstGeom>
          </p:spPr>
          <p:txBody>
            <a:bodyPr lIns="50800" tIns="50800" rIns="50800" bIns="50800" rtlCol="0" anchor="ctr"/>
            <a:lstStyle/>
            <a:p>
              <a:pPr algn="ctr">
                <a:lnSpc>
                  <a:spcPts val="2939"/>
                </a:lnSpc>
              </a:pPr>
              <a:endParaRPr/>
            </a:p>
          </p:txBody>
        </p:sp>
      </p:grpSp>
      <p:sp>
        <p:nvSpPr>
          <p:cNvPr id="8" name="Freeform 8"/>
          <p:cNvSpPr/>
          <p:nvPr/>
        </p:nvSpPr>
        <p:spPr>
          <a:xfrm flipH="1" flipV="1">
            <a:off x="12808063" y="-177530"/>
            <a:ext cx="6733397" cy="6640813"/>
          </a:xfrm>
          <a:custGeom>
            <a:avLst/>
            <a:gdLst/>
            <a:ahLst/>
            <a:cxnLst/>
            <a:rect l="l" t="t" r="r" b="b"/>
            <a:pathLst>
              <a:path w="6733397" h="6640813">
                <a:moveTo>
                  <a:pt x="6733398" y="6640813"/>
                </a:moveTo>
                <a:lnTo>
                  <a:pt x="0" y="6640813"/>
                </a:lnTo>
                <a:lnTo>
                  <a:pt x="0" y="0"/>
                </a:lnTo>
                <a:lnTo>
                  <a:pt x="6733398" y="0"/>
                </a:lnTo>
                <a:lnTo>
                  <a:pt x="6733398" y="6640813"/>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9" name="Group 9"/>
          <p:cNvGrpSpPr/>
          <p:nvPr/>
        </p:nvGrpSpPr>
        <p:grpSpPr>
          <a:xfrm>
            <a:off x="-459221" y="-177530"/>
            <a:ext cx="1978618" cy="1917242"/>
            <a:chOff x="0" y="0"/>
            <a:chExt cx="2756004" cy="2670514"/>
          </a:xfrm>
        </p:grpSpPr>
        <p:sp>
          <p:nvSpPr>
            <p:cNvPr id="10" name="Freeform 10"/>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11" name="Freeform 11"/>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sp>
        <p:nvSpPr>
          <p:cNvPr id="12" name="TextBox 12"/>
          <p:cNvSpPr txBox="1"/>
          <p:nvPr/>
        </p:nvSpPr>
        <p:spPr>
          <a:xfrm>
            <a:off x="302139" y="302004"/>
            <a:ext cx="1217258" cy="948649"/>
          </a:xfrm>
          <a:prstGeom prst="rect">
            <a:avLst/>
          </a:prstGeom>
        </p:spPr>
        <p:txBody>
          <a:bodyPr lIns="0" tIns="0" rIns="0" bIns="0" rtlCol="0" anchor="t">
            <a:spAutoFit/>
          </a:bodyPr>
          <a:lstStyle/>
          <a:p>
            <a:pPr algn="l">
              <a:lnSpc>
                <a:spcPts val="7466"/>
              </a:lnSpc>
            </a:pPr>
            <a:r>
              <a:rPr lang="en-US" sz="6222" b="1">
                <a:solidFill>
                  <a:srgbClr val="FFFFFF"/>
                </a:solidFill>
                <a:latin typeface="Eastman Grotesque Bold"/>
                <a:ea typeface="Eastman Grotesque Bold"/>
                <a:cs typeface="Eastman Grotesque Bold"/>
                <a:sym typeface="Eastman Grotesque Bold"/>
              </a:rPr>
              <a:t>III</a:t>
            </a:r>
          </a:p>
        </p:txBody>
      </p:sp>
      <p:grpSp>
        <p:nvGrpSpPr>
          <p:cNvPr id="13" name="Group 13"/>
          <p:cNvGrpSpPr/>
          <p:nvPr/>
        </p:nvGrpSpPr>
        <p:grpSpPr>
          <a:xfrm>
            <a:off x="739709" y="-7591"/>
            <a:ext cx="8404291" cy="1567994"/>
            <a:chOff x="0" y="0"/>
            <a:chExt cx="7396623" cy="1379993"/>
          </a:xfrm>
        </p:grpSpPr>
        <p:sp>
          <p:nvSpPr>
            <p:cNvPr id="14" name="Freeform 14"/>
            <p:cNvSpPr/>
            <p:nvPr/>
          </p:nvSpPr>
          <p:spPr>
            <a:xfrm>
              <a:off x="0" y="0"/>
              <a:ext cx="7396623" cy="1379993"/>
            </a:xfrm>
            <a:custGeom>
              <a:avLst/>
              <a:gdLst/>
              <a:ahLst/>
              <a:cxnLst/>
              <a:rect l="l" t="t" r="r" b="b"/>
              <a:pathLst>
                <a:path w="7396623" h="1379993">
                  <a:moveTo>
                    <a:pt x="558169" y="0"/>
                  </a:moveTo>
                  <a:lnTo>
                    <a:pt x="6838454" y="0"/>
                  </a:lnTo>
                  <a:cubicBezTo>
                    <a:pt x="6986490" y="0"/>
                    <a:pt x="7128462" y="58807"/>
                    <a:pt x="7233139" y="163484"/>
                  </a:cubicBezTo>
                  <a:cubicBezTo>
                    <a:pt x="7337816" y="268161"/>
                    <a:pt x="7396623" y="410133"/>
                    <a:pt x="7396623" y="558169"/>
                  </a:cubicBezTo>
                  <a:lnTo>
                    <a:pt x="7396623" y="821824"/>
                  </a:lnTo>
                  <a:cubicBezTo>
                    <a:pt x="7396623" y="969860"/>
                    <a:pt x="7337816" y="1111832"/>
                    <a:pt x="7233139" y="1216509"/>
                  </a:cubicBezTo>
                  <a:cubicBezTo>
                    <a:pt x="7128462" y="1321186"/>
                    <a:pt x="6986490" y="1379993"/>
                    <a:pt x="6838454" y="1379993"/>
                  </a:cubicBezTo>
                  <a:lnTo>
                    <a:pt x="558169" y="1379993"/>
                  </a:lnTo>
                  <a:cubicBezTo>
                    <a:pt x="410133" y="1379993"/>
                    <a:pt x="268161" y="1321186"/>
                    <a:pt x="163484" y="1216509"/>
                  </a:cubicBezTo>
                  <a:cubicBezTo>
                    <a:pt x="58807" y="1111832"/>
                    <a:pt x="0" y="969860"/>
                    <a:pt x="0" y="821824"/>
                  </a:cubicBezTo>
                  <a:lnTo>
                    <a:pt x="0" y="558169"/>
                  </a:lnTo>
                  <a:cubicBezTo>
                    <a:pt x="0" y="410133"/>
                    <a:pt x="58807" y="268161"/>
                    <a:pt x="163484" y="163484"/>
                  </a:cubicBezTo>
                  <a:cubicBezTo>
                    <a:pt x="268161" y="58807"/>
                    <a:pt x="410133" y="0"/>
                    <a:pt x="558169" y="0"/>
                  </a:cubicBezTo>
                  <a:close/>
                </a:path>
              </a:pathLst>
            </a:custGeom>
            <a:solidFill>
              <a:srgbClr val="000000">
                <a:alpha val="0"/>
              </a:srgbClr>
            </a:solidFill>
            <a:ln w="95250" cap="rnd">
              <a:solidFill>
                <a:srgbClr val="123586"/>
              </a:solidFill>
              <a:prstDash val="solid"/>
              <a:round/>
            </a:ln>
          </p:spPr>
        </p:sp>
        <p:sp>
          <p:nvSpPr>
            <p:cNvPr id="15" name="TextBox 15"/>
            <p:cNvSpPr txBox="1"/>
            <p:nvPr/>
          </p:nvSpPr>
          <p:spPr>
            <a:xfrm>
              <a:off x="0" y="-47625"/>
              <a:ext cx="7396623" cy="1427618"/>
            </a:xfrm>
            <a:prstGeom prst="rect">
              <a:avLst/>
            </a:prstGeom>
          </p:spPr>
          <p:txBody>
            <a:bodyPr lIns="0" tIns="0" rIns="0" bIns="0" rtlCol="0" anchor="ctr"/>
            <a:lstStyle/>
            <a:p>
              <a:pPr algn="l">
                <a:lnSpc>
                  <a:spcPts val="6480"/>
                </a:lnSpc>
              </a:pPr>
              <a:endParaRPr/>
            </a:p>
          </p:txBody>
        </p:sp>
      </p:grpSp>
      <p:grpSp>
        <p:nvGrpSpPr>
          <p:cNvPr id="16" name="Group 16"/>
          <p:cNvGrpSpPr/>
          <p:nvPr/>
        </p:nvGrpSpPr>
        <p:grpSpPr>
          <a:xfrm>
            <a:off x="910768" y="1739712"/>
            <a:ext cx="6017832" cy="815685"/>
            <a:chOff x="0" y="0"/>
            <a:chExt cx="1584943" cy="214831"/>
          </a:xfrm>
        </p:grpSpPr>
        <p:sp>
          <p:nvSpPr>
            <p:cNvPr id="17" name="Freeform 17"/>
            <p:cNvSpPr/>
            <p:nvPr/>
          </p:nvSpPr>
          <p:spPr>
            <a:xfrm>
              <a:off x="0" y="0"/>
              <a:ext cx="1584943" cy="214831"/>
            </a:xfrm>
            <a:custGeom>
              <a:avLst/>
              <a:gdLst/>
              <a:ahLst/>
              <a:cxnLst/>
              <a:rect l="l" t="t" r="r" b="b"/>
              <a:pathLst>
                <a:path w="1584943" h="214831">
                  <a:moveTo>
                    <a:pt x="30876" y="0"/>
                  </a:moveTo>
                  <a:lnTo>
                    <a:pt x="1554068" y="0"/>
                  </a:lnTo>
                  <a:cubicBezTo>
                    <a:pt x="1562256" y="0"/>
                    <a:pt x="1570110" y="3253"/>
                    <a:pt x="1575900" y="9043"/>
                  </a:cubicBezTo>
                  <a:cubicBezTo>
                    <a:pt x="1581690" y="14834"/>
                    <a:pt x="1584943" y="22687"/>
                    <a:pt x="1584943" y="30876"/>
                  </a:cubicBezTo>
                  <a:lnTo>
                    <a:pt x="1584943" y="183955"/>
                  </a:lnTo>
                  <a:cubicBezTo>
                    <a:pt x="1584943" y="192143"/>
                    <a:pt x="1581690" y="199997"/>
                    <a:pt x="1575900" y="205787"/>
                  </a:cubicBezTo>
                  <a:cubicBezTo>
                    <a:pt x="1570110" y="211578"/>
                    <a:pt x="1562256" y="214831"/>
                    <a:pt x="1554068" y="214831"/>
                  </a:cubicBezTo>
                  <a:lnTo>
                    <a:pt x="30876" y="214831"/>
                  </a:lnTo>
                  <a:cubicBezTo>
                    <a:pt x="22687" y="214831"/>
                    <a:pt x="14834" y="211578"/>
                    <a:pt x="9043" y="205787"/>
                  </a:cubicBezTo>
                  <a:cubicBezTo>
                    <a:pt x="3253" y="199997"/>
                    <a:pt x="0" y="192143"/>
                    <a:pt x="0" y="183955"/>
                  </a:cubicBezTo>
                  <a:lnTo>
                    <a:pt x="0" y="30876"/>
                  </a:lnTo>
                  <a:cubicBezTo>
                    <a:pt x="0" y="22687"/>
                    <a:pt x="3253" y="14834"/>
                    <a:pt x="9043" y="9043"/>
                  </a:cubicBezTo>
                  <a:cubicBezTo>
                    <a:pt x="14834" y="3253"/>
                    <a:pt x="22687" y="0"/>
                    <a:pt x="30876" y="0"/>
                  </a:cubicBezTo>
                  <a:close/>
                </a:path>
              </a:pathLst>
            </a:custGeom>
            <a:solidFill>
              <a:srgbClr val="F9CA78"/>
            </a:solidFill>
            <a:ln w="38100" cap="rnd">
              <a:solidFill>
                <a:srgbClr val="F9CA78"/>
              </a:solidFill>
              <a:prstDash val="solid"/>
              <a:round/>
            </a:ln>
          </p:spPr>
        </p:sp>
        <p:sp>
          <p:nvSpPr>
            <p:cNvPr id="18" name="TextBox 18"/>
            <p:cNvSpPr txBox="1"/>
            <p:nvPr/>
          </p:nvSpPr>
          <p:spPr>
            <a:xfrm>
              <a:off x="0" y="-57150"/>
              <a:ext cx="1584943" cy="271981"/>
            </a:xfrm>
            <a:prstGeom prst="rect">
              <a:avLst/>
            </a:prstGeom>
          </p:spPr>
          <p:txBody>
            <a:bodyPr lIns="50800" tIns="50800" rIns="50800" bIns="50800" rtlCol="0" anchor="ctr"/>
            <a:lstStyle/>
            <a:p>
              <a:pPr algn="ctr">
                <a:lnSpc>
                  <a:spcPts val="3919"/>
                </a:lnSpc>
              </a:pPr>
              <a:r>
                <a:rPr lang="en-US" sz="2799" b="1">
                  <a:solidFill>
                    <a:srgbClr val="000000"/>
                  </a:solidFill>
                  <a:latin typeface="Open Sans Bold"/>
                  <a:ea typeface="Open Sans Bold"/>
                  <a:cs typeface="Open Sans Bold"/>
                  <a:sym typeface="Open Sans Bold"/>
                </a:rPr>
                <a:t>GIAO DIỆN QUẢN TRỊ VIÊN</a:t>
              </a:r>
            </a:p>
          </p:txBody>
        </p:sp>
      </p:grpSp>
      <p:sp>
        <p:nvSpPr>
          <p:cNvPr id="19" name="Freeform 19"/>
          <p:cNvSpPr/>
          <p:nvPr/>
        </p:nvSpPr>
        <p:spPr>
          <a:xfrm>
            <a:off x="1519397" y="3000519"/>
            <a:ext cx="13867659" cy="6257781"/>
          </a:xfrm>
          <a:custGeom>
            <a:avLst/>
            <a:gdLst/>
            <a:ahLst/>
            <a:cxnLst/>
            <a:rect l="l" t="t" r="r" b="b"/>
            <a:pathLst>
              <a:path w="13867659" h="6257781">
                <a:moveTo>
                  <a:pt x="0" y="0"/>
                </a:moveTo>
                <a:lnTo>
                  <a:pt x="13867659" y="0"/>
                </a:lnTo>
                <a:lnTo>
                  <a:pt x="13867659" y="6257781"/>
                </a:lnTo>
                <a:lnTo>
                  <a:pt x="0" y="6257781"/>
                </a:lnTo>
                <a:lnTo>
                  <a:pt x="0" y="0"/>
                </a:lnTo>
                <a:close/>
              </a:path>
            </a:pathLst>
          </a:custGeom>
          <a:blipFill>
            <a:blip r:embed="rId4"/>
            <a:stretch>
              <a:fillRect/>
            </a:stretch>
          </a:blipFill>
        </p:spPr>
      </p:sp>
      <p:sp>
        <p:nvSpPr>
          <p:cNvPr id="20" name="TextBox 20"/>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12</a:t>
            </a:r>
          </a:p>
        </p:txBody>
      </p:sp>
      <p:sp>
        <p:nvSpPr>
          <p:cNvPr id="21" name="TextBox 21"/>
          <p:cNvSpPr txBox="1"/>
          <p:nvPr/>
        </p:nvSpPr>
        <p:spPr>
          <a:xfrm>
            <a:off x="1712414" y="447887"/>
            <a:ext cx="7431586" cy="802766"/>
          </a:xfrm>
          <a:prstGeom prst="rect">
            <a:avLst/>
          </a:prstGeom>
        </p:spPr>
        <p:txBody>
          <a:bodyPr lIns="0" tIns="0" rIns="0" bIns="0" rtlCol="0" anchor="t">
            <a:spAutoFit/>
          </a:bodyPr>
          <a:lstStyle/>
          <a:p>
            <a:pPr marL="0" lvl="0" indent="0" algn="l">
              <a:lnSpc>
                <a:spcPts val="6317"/>
              </a:lnSpc>
              <a:spcBef>
                <a:spcPct val="0"/>
              </a:spcBef>
            </a:pPr>
            <a:r>
              <a:rPr lang="en-US" sz="5264" b="1">
                <a:solidFill>
                  <a:srgbClr val="123586"/>
                </a:solidFill>
                <a:latin typeface="Eastman Grotesque Bold"/>
                <a:ea typeface="Eastman Grotesque Bold"/>
                <a:cs typeface="Eastman Grotesque Bold"/>
                <a:sym typeface="Eastman Grotesque Bold"/>
              </a:rPr>
              <a:t>KẾT QUẢ NGHIÊN CỨU</a:t>
            </a:r>
          </a:p>
        </p:txBody>
      </p:sp>
      <p:grpSp>
        <p:nvGrpSpPr>
          <p:cNvPr id="22" name="Group 22"/>
          <p:cNvGrpSpPr/>
          <p:nvPr/>
        </p:nvGrpSpPr>
        <p:grpSpPr>
          <a:xfrm>
            <a:off x="16998879" y="869783"/>
            <a:ext cx="1289121" cy="128912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24" name="TextBox 24"/>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1/3</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50078"/>
            <a:ext cx="18288000" cy="436922"/>
            <a:chOff x="0" y="0"/>
            <a:chExt cx="4816593" cy="115074"/>
          </a:xfrm>
        </p:grpSpPr>
        <p:sp>
          <p:nvSpPr>
            <p:cNvPr id="3" name="Freeform 3"/>
            <p:cNvSpPr/>
            <p:nvPr/>
          </p:nvSpPr>
          <p:spPr>
            <a:xfrm>
              <a:off x="0" y="0"/>
              <a:ext cx="4816592" cy="115074"/>
            </a:xfrm>
            <a:custGeom>
              <a:avLst/>
              <a:gdLst/>
              <a:ahLst/>
              <a:cxnLst/>
              <a:rect l="l" t="t" r="r" b="b"/>
              <a:pathLst>
                <a:path w="4816592" h="115074">
                  <a:moveTo>
                    <a:pt x="0" y="0"/>
                  </a:moveTo>
                  <a:lnTo>
                    <a:pt x="4816592" y="0"/>
                  </a:lnTo>
                  <a:lnTo>
                    <a:pt x="4816592" y="115074"/>
                  </a:lnTo>
                  <a:lnTo>
                    <a:pt x="0" y="115074"/>
                  </a:lnTo>
                  <a:close/>
                </a:path>
              </a:pathLst>
            </a:custGeom>
            <a:solidFill>
              <a:srgbClr val="123586"/>
            </a:solidFill>
          </p:spPr>
        </p:sp>
        <p:sp>
          <p:nvSpPr>
            <p:cNvPr id="4" name="TextBox 4"/>
            <p:cNvSpPr txBox="1"/>
            <p:nvPr/>
          </p:nvSpPr>
          <p:spPr>
            <a:xfrm>
              <a:off x="0" y="-38100"/>
              <a:ext cx="4816593" cy="153174"/>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0" y="10068119"/>
            <a:ext cx="18288000" cy="218881"/>
            <a:chOff x="0" y="0"/>
            <a:chExt cx="4816593" cy="57648"/>
          </a:xfrm>
        </p:grpSpPr>
        <p:sp>
          <p:nvSpPr>
            <p:cNvPr id="6" name="Freeform 6"/>
            <p:cNvSpPr/>
            <p:nvPr/>
          </p:nvSpPr>
          <p:spPr>
            <a:xfrm>
              <a:off x="0" y="0"/>
              <a:ext cx="4816592" cy="57648"/>
            </a:xfrm>
            <a:custGeom>
              <a:avLst/>
              <a:gdLst/>
              <a:ahLst/>
              <a:cxnLst/>
              <a:rect l="l" t="t" r="r" b="b"/>
              <a:pathLst>
                <a:path w="4816592" h="57648">
                  <a:moveTo>
                    <a:pt x="0" y="0"/>
                  </a:moveTo>
                  <a:lnTo>
                    <a:pt x="4816592" y="0"/>
                  </a:lnTo>
                  <a:lnTo>
                    <a:pt x="4816592" y="57648"/>
                  </a:lnTo>
                  <a:lnTo>
                    <a:pt x="0" y="57648"/>
                  </a:lnTo>
                  <a:close/>
                </a:path>
              </a:pathLst>
            </a:custGeom>
            <a:solidFill>
              <a:srgbClr val="517DED"/>
            </a:solidFill>
          </p:spPr>
        </p:sp>
        <p:sp>
          <p:nvSpPr>
            <p:cNvPr id="7" name="TextBox 7"/>
            <p:cNvSpPr txBox="1"/>
            <p:nvPr/>
          </p:nvSpPr>
          <p:spPr>
            <a:xfrm>
              <a:off x="0" y="-38100"/>
              <a:ext cx="4816593" cy="95748"/>
            </a:xfrm>
            <a:prstGeom prst="rect">
              <a:avLst/>
            </a:prstGeom>
          </p:spPr>
          <p:txBody>
            <a:bodyPr lIns="50800" tIns="50800" rIns="50800" bIns="50800" rtlCol="0" anchor="ctr"/>
            <a:lstStyle/>
            <a:p>
              <a:pPr algn="ctr">
                <a:lnSpc>
                  <a:spcPts val="2939"/>
                </a:lnSpc>
              </a:pPr>
              <a:endParaRPr/>
            </a:p>
          </p:txBody>
        </p:sp>
      </p:grpSp>
      <p:sp>
        <p:nvSpPr>
          <p:cNvPr id="8" name="Freeform 8"/>
          <p:cNvSpPr/>
          <p:nvPr/>
        </p:nvSpPr>
        <p:spPr>
          <a:xfrm flipH="1" flipV="1">
            <a:off x="12808063" y="-177530"/>
            <a:ext cx="6733397" cy="6640813"/>
          </a:xfrm>
          <a:custGeom>
            <a:avLst/>
            <a:gdLst/>
            <a:ahLst/>
            <a:cxnLst/>
            <a:rect l="l" t="t" r="r" b="b"/>
            <a:pathLst>
              <a:path w="6733397" h="6640813">
                <a:moveTo>
                  <a:pt x="6733398" y="6640813"/>
                </a:moveTo>
                <a:lnTo>
                  <a:pt x="0" y="6640813"/>
                </a:lnTo>
                <a:lnTo>
                  <a:pt x="0" y="0"/>
                </a:lnTo>
                <a:lnTo>
                  <a:pt x="6733398" y="0"/>
                </a:lnTo>
                <a:lnTo>
                  <a:pt x="6733398" y="6640813"/>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9" name="Group 9"/>
          <p:cNvGrpSpPr/>
          <p:nvPr/>
        </p:nvGrpSpPr>
        <p:grpSpPr>
          <a:xfrm>
            <a:off x="-459221" y="-177530"/>
            <a:ext cx="1978618" cy="1917242"/>
            <a:chOff x="0" y="0"/>
            <a:chExt cx="2756004" cy="2670514"/>
          </a:xfrm>
        </p:grpSpPr>
        <p:sp>
          <p:nvSpPr>
            <p:cNvPr id="10" name="Freeform 10"/>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11" name="Freeform 11"/>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sp>
        <p:nvSpPr>
          <p:cNvPr id="12" name="TextBox 12"/>
          <p:cNvSpPr txBox="1"/>
          <p:nvPr/>
        </p:nvSpPr>
        <p:spPr>
          <a:xfrm>
            <a:off x="302139" y="302004"/>
            <a:ext cx="1217258" cy="948649"/>
          </a:xfrm>
          <a:prstGeom prst="rect">
            <a:avLst/>
          </a:prstGeom>
        </p:spPr>
        <p:txBody>
          <a:bodyPr lIns="0" tIns="0" rIns="0" bIns="0" rtlCol="0" anchor="t">
            <a:spAutoFit/>
          </a:bodyPr>
          <a:lstStyle/>
          <a:p>
            <a:pPr algn="l">
              <a:lnSpc>
                <a:spcPts val="7466"/>
              </a:lnSpc>
            </a:pPr>
            <a:r>
              <a:rPr lang="en-US" sz="6222" b="1">
                <a:solidFill>
                  <a:srgbClr val="FFFFFF"/>
                </a:solidFill>
                <a:latin typeface="Eastman Grotesque Bold"/>
                <a:ea typeface="Eastman Grotesque Bold"/>
                <a:cs typeface="Eastman Grotesque Bold"/>
                <a:sym typeface="Eastman Grotesque Bold"/>
              </a:rPr>
              <a:t>III</a:t>
            </a:r>
          </a:p>
        </p:txBody>
      </p:sp>
      <p:grpSp>
        <p:nvGrpSpPr>
          <p:cNvPr id="13" name="Group 13"/>
          <p:cNvGrpSpPr/>
          <p:nvPr/>
        </p:nvGrpSpPr>
        <p:grpSpPr>
          <a:xfrm>
            <a:off x="739709" y="-7591"/>
            <a:ext cx="8404291" cy="1567994"/>
            <a:chOff x="0" y="0"/>
            <a:chExt cx="7396623" cy="1379993"/>
          </a:xfrm>
        </p:grpSpPr>
        <p:sp>
          <p:nvSpPr>
            <p:cNvPr id="14" name="Freeform 14"/>
            <p:cNvSpPr/>
            <p:nvPr/>
          </p:nvSpPr>
          <p:spPr>
            <a:xfrm>
              <a:off x="0" y="0"/>
              <a:ext cx="7396623" cy="1379993"/>
            </a:xfrm>
            <a:custGeom>
              <a:avLst/>
              <a:gdLst/>
              <a:ahLst/>
              <a:cxnLst/>
              <a:rect l="l" t="t" r="r" b="b"/>
              <a:pathLst>
                <a:path w="7396623" h="1379993">
                  <a:moveTo>
                    <a:pt x="558169" y="0"/>
                  </a:moveTo>
                  <a:lnTo>
                    <a:pt x="6838454" y="0"/>
                  </a:lnTo>
                  <a:cubicBezTo>
                    <a:pt x="6986490" y="0"/>
                    <a:pt x="7128462" y="58807"/>
                    <a:pt x="7233139" y="163484"/>
                  </a:cubicBezTo>
                  <a:cubicBezTo>
                    <a:pt x="7337816" y="268161"/>
                    <a:pt x="7396623" y="410133"/>
                    <a:pt x="7396623" y="558169"/>
                  </a:cubicBezTo>
                  <a:lnTo>
                    <a:pt x="7396623" y="821824"/>
                  </a:lnTo>
                  <a:cubicBezTo>
                    <a:pt x="7396623" y="969860"/>
                    <a:pt x="7337816" y="1111832"/>
                    <a:pt x="7233139" y="1216509"/>
                  </a:cubicBezTo>
                  <a:cubicBezTo>
                    <a:pt x="7128462" y="1321186"/>
                    <a:pt x="6986490" y="1379993"/>
                    <a:pt x="6838454" y="1379993"/>
                  </a:cubicBezTo>
                  <a:lnTo>
                    <a:pt x="558169" y="1379993"/>
                  </a:lnTo>
                  <a:cubicBezTo>
                    <a:pt x="410133" y="1379993"/>
                    <a:pt x="268161" y="1321186"/>
                    <a:pt x="163484" y="1216509"/>
                  </a:cubicBezTo>
                  <a:cubicBezTo>
                    <a:pt x="58807" y="1111832"/>
                    <a:pt x="0" y="969860"/>
                    <a:pt x="0" y="821824"/>
                  </a:cubicBezTo>
                  <a:lnTo>
                    <a:pt x="0" y="558169"/>
                  </a:lnTo>
                  <a:cubicBezTo>
                    <a:pt x="0" y="410133"/>
                    <a:pt x="58807" y="268161"/>
                    <a:pt x="163484" y="163484"/>
                  </a:cubicBezTo>
                  <a:cubicBezTo>
                    <a:pt x="268161" y="58807"/>
                    <a:pt x="410133" y="0"/>
                    <a:pt x="558169" y="0"/>
                  </a:cubicBezTo>
                  <a:close/>
                </a:path>
              </a:pathLst>
            </a:custGeom>
            <a:solidFill>
              <a:srgbClr val="000000">
                <a:alpha val="0"/>
              </a:srgbClr>
            </a:solidFill>
            <a:ln w="95250" cap="rnd">
              <a:solidFill>
                <a:srgbClr val="123586"/>
              </a:solidFill>
              <a:prstDash val="solid"/>
              <a:round/>
            </a:ln>
          </p:spPr>
        </p:sp>
        <p:sp>
          <p:nvSpPr>
            <p:cNvPr id="15" name="TextBox 15"/>
            <p:cNvSpPr txBox="1"/>
            <p:nvPr/>
          </p:nvSpPr>
          <p:spPr>
            <a:xfrm>
              <a:off x="0" y="-47625"/>
              <a:ext cx="7396623" cy="1427618"/>
            </a:xfrm>
            <a:prstGeom prst="rect">
              <a:avLst/>
            </a:prstGeom>
          </p:spPr>
          <p:txBody>
            <a:bodyPr lIns="0" tIns="0" rIns="0" bIns="0" rtlCol="0" anchor="ctr"/>
            <a:lstStyle/>
            <a:p>
              <a:pPr algn="l">
                <a:lnSpc>
                  <a:spcPts val="6480"/>
                </a:lnSpc>
              </a:pPr>
              <a:endParaRPr/>
            </a:p>
          </p:txBody>
        </p:sp>
      </p:grpSp>
      <p:grpSp>
        <p:nvGrpSpPr>
          <p:cNvPr id="16" name="Group 16"/>
          <p:cNvGrpSpPr/>
          <p:nvPr/>
        </p:nvGrpSpPr>
        <p:grpSpPr>
          <a:xfrm>
            <a:off x="302139" y="2936210"/>
            <a:ext cx="2739227" cy="1229017"/>
            <a:chOff x="0" y="0"/>
            <a:chExt cx="721442" cy="323692"/>
          </a:xfrm>
        </p:grpSpPr>
        <p:sp>
          <p:nvSpPr>
            <p:cNvPr id="17" name="Freeform 17"/>
            <p:cNvSpPr/>
            <p:nvPr/>
          </p:nvSpPr>
          <p:spPr>
            <a:xfrm>
              <a:off x="0" y="0"/>
              <a:ext cx="721442" cy="323692"/>
            </a:xfrm>
            <a:custGeom>
              <a:avLst/>
              <a:gdLst/>
              <a:ahLst/>
              <a:cxnLst/>
              <a:rect l="l" t="t" r="r" b="b"/>
              <a:pathLst>
                <a:path w="721442" h="323692">
                  <a:moveTo>
                    <a:pt x="67832" y="0"/>
                  </a:moveTo>
                  <a:lnTo>
                    <a:pt x="653611" y="0"/>
                  </a:lnTo>
                  <a:cubicBezTo>
                    <a:pt x="671601" y="0"/>
                    <a:pt x="688854" y="7147"/>
                    <a:pt x="701575" y="19867"/>
                  </a:cubicBezTo>
                  <a:cubicBezTo>
                    <a:pt x="714296" y="32588"/>
                    <a:pt x="721442" y="49842"/>
                    <a:pt x="721442" y="67832"/>
                  </a:cubicBezTo>
                  <a:lnTo>
                    <a:pt x="721442" y="255860"/>
                  </a:lnTo>
                  <a:cubicBezTo>
                    <a:pt x="721442" y="293322"/>
                    <a:pt x="691073" y="323692"/>
                    <a:pt x="653611" y="323692"/>
                  </a:cubicBezTo>
                  <a:lnTo>
                    <a:pt x="67832" y="323692"/>
                  </a:lnTo>
                  <a:cubicBezTo>
                    <a:pt x="30369" y="323692"/>
                    <a:pt x="0" y="293322"/>
                    <a:pt x="0" y="255860"/>
                  </a:cubicBezTo>
                  <a:lnTo>
                    <a:pt x="0" y="67832"/>
                  </a:lnTo>
                  <a:cubicBezTo>
                    <a:pt x="0" y="30369"/>
                    <a:pt x="30369" y="0"/>
                    <a:pt x="67832" y="0"/>
                  </a:cubicBezTo>
                  <a:close/>
                </a:path>
              </a:pathLst>
            </a:custGeom>
            <a:solidFill>
              <a:srgbClr val="F9CA78"/>
            </a:solidFill>
            <a:ln w="38100" cap="rnd">
              <a:solidFill>
                <a:srgbClr val="F9CA78"/>
              </a:solidFill>
              <a:prstDash val="solid"/>
              <a:round/>
            </a:ln>
          </p:spPr>
        </p:sp>
        <p:sp>
          <p:nvSpPr>
            <p:cNvPr id="18" name="TextBox 18"/>
            <p:cNvSpPr txBox="1"/>
            <p:nvPr/>
          </p:nvSpPr>
          <p:spPr>
            <a:xfrm>
              <a:off x="0" y="-57150"/>
              <a:ext cx="721442" cy="380842"/>
            </a:xfrm>
            <a:prstGeom prst="rect">
              <a:avLst/>
            </a:prstGeom>
          </p:spPr>
          <p:txBody>
            <a:bodyPr lIns="50800" tIns="50800" rIns="50800" bIns="50800" rtlCol="0" anchor="ctr"/>
            <a:lstStyle/>
            <a:p>
              <a:pPr algn="ctr">
                <a:lnSpc>
                  <a:spcPts val="3919"/>
                </a:lnSpc>
              </a:pPr>
              <a:r>
                <a:rPr lang="en-US" sz="2799" b="1">
                  <a:solidFill>
                    <a:srgbClr val="000000"/>
                  </a:solidFill>
                  <a:latin typeface="Open Sans Bold"/>
                  <a:ea typeface="Open Sans Bold"/>
                  <a:cs typeface="Open Sans Bold"/>
                  <a:sym typeface="Open Sans Bold"/>
                </a:rPr>
                <a:t>GIAO DIỆN TRANG CHỦ</a:t>
              </a:r>
            </a:p>
          </p:txBody>
        </p:sp>
      </p:grpSp>
      <p:sp>
        <p:nvSpPr>
          <p:cNvPr id="19" name="Freeform 19"/>
          <p:cNvSpPr/>
          <p:nvPr/>
        </p:nvSpPr>
        <p:spPr>
          <a:xfrm>
            <a:off x="3257434" y="2050530"/>
            <a:ext cx="10045672" cy="7207770"/>
          </a:xfrm>
          <a:custGeom>
            <a:avLst/>
            <a:gdLst/>
            <a:ahLst/>
            <a:cxnLst/>
            <a:rect l="l" t="t" r="r" b="b"/>
            <a:pathLst>
              <a:path w="10045672" h="7207770">
                <a:moveTo>
                  <a:pt x="0" y="0"/>
                </a:moveTo>
                <a:lnTo>
                  <a:pt x="10045671" y="0"/>
                </a:lnTo>
                <a:lnTo>
                  <a:pt x="10045671" y="7207770"/>
                </a:lnTo>
                <a:lnTo>
                  <a:pt x="0" y="7207770"/>
                </a:lnTo>
                <a:lnTo>
                  <a:pt x="0" y="0"/>
                </a:lnTo>
                <a:close/>
              </a:path>
            </a:pathLst>
          </a:custGeom>
          <a:blipFill>
            <a:blip r:embed="rId4"/>
            <a:stretch>
              <a:fillRect/>
            </a:stretch>
          </a:blipFill>
        </p:spPr>
      </p:sp>
      <p:sp>
        <p:nvSpPr>
          <p:cNvPr id="20" name="Freeform 20"/>
          <p:cNvSpPr/>
          <p:nvPr/>
        </p:nvSpPr>
        <p:spPr>
          <a:xfrm>
            <a:off x="12808063" y="5143500"/>
            <a:ext cx="3743754" cy="4612006"/>
          </a:xfrm>
          <a:custGeom>
            <a:avLst/>
            <a:gdLst/>
            <a:ahLst/>
            <a:cxnLst/>
            <a:rect l="l" t="t" r="r" b="b"/>
            <a:pathLst>
              <a:path w="3743754" h="4612006">
                <a:moveTo>
                  <a:pt x="0" y="0"/>
                </a:moveTo>
                <a:lnTo>
                  <a:pt x="3743754" y="0"/>
                </a:lnTo>
                <a:lnTo>
                  <a:pt x="3743754" y="4612006"/>
                </a:lnTo>
                <a:lnTo>
                  <a:pt x="0" y="4612006"/>
                </a:lnTo>
                <a:lnTo>
                  <a:pt x="0" y="0"/>
                </a:lnTo>
                <a:close/>
              </a:path>
            </a:pathLst>
          </a:custGeom>
          <a:blipFill>
            <a:blip r:embed="rId5"/>
            <a:stretch>
              <a:fillRect/>
            </a:stretch>
          </a:blipFill>
        </p:spPr>
      </p:sp>
      <p:sp>
        <p:nvSpPr>
          <p:cNvPr id="21" name="TextBox 21"/>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13</a:t>
            </a:r>
          </a:p>
        </p:txBody>
      </p:sp>
      <p:sp>
        <p:nvSpPr>
          <p:cNvPr id="22" name="TextBox 22"/>
          <p:cNvSpPr txBox="1"/>
          <p:nvPr/>
        </p:nvSpPr>
        <p:spPr>
          <a:xfrm>
            <a:off x="1712414" y="447887"/>
            <a:ext cx="7431586" cy="802766"/>
          </a:xfrm>
          <a:prstGeom prst="rect">
            <a:avLst/>
          </a:prstGeom>
        </p:spPr>
        <p:txBody>
          <a:bodyPr lIns="0" tIns="0" rIns="0" bIns="0" rtlCol="0" anchor="t">
            <a:spAutoFit/>
          </a:bodyPr>
          <a:lstStyle/>
          <a:p>
            <a:pPr marL="0" lvl="0" indent="0" algn="l">
              <a:lnSpc>
                <a:spcPts val="6317"/>
              </a:lnSpc>
              <a:spcBef>
                <a:spcPct val="0"/>
              </a:spcBef>
            </a:pPr>
            <a:r>
              <a:rPr lang="en-US" sz="5264" b="1">
                <a:solidFill>
                  <a:srgbClr val="123586"/>
                </a:solidFill>
                <a:latin typeface="Eastman Grotesque Bold"/>
                <a:ea typeface="Eastman Grotesque Bold"/>
                <a:cs typeface="Eastman Grotesque Bold"/>
                <a:sym typeface="Eastman Grotesque Bold"/>
              </a:rPr>
              <a:t>KẾT QUẢ NGHIÊN CỨU</a:t>
            </a:r>
          </a:p>
        </p:txBody>
      </p:sp>
      <p:grpSp>
        <p:nvGrpSpPr>
          <p:cNvPr id="23" name="Group 23"/>
          <p:cNvGrpSpPr/>
          <p:nvPr/>
        </p:nvGrpSpPr>
        <p:grpSpPr>
          <a:xfrm>
            <a:off x="16998879" y="869783"/>
            <a:ext cx="1289121" cy="128912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25" name="TextBox 25"/>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2/3</a:t>
              </a: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50078"/>
            <a:ext cx="18288000" cy="436922"/>
            <a:chOff x="0" y="0"/>
            <a:chExt cx="4816593" cy="115074"/>
          </a:xfrm>
        </p:grpSpPr>
        <p:sp>
          <p:nvSpPr>
            <p:cNvPr id="3" name="Freeform 3"/>
            <p:cNvSpPr/>
            <p:nvPr/>
          </p:nvSpPr>
          <p:spPr>
            <a:xfrm>
              <a:off x="0" y="0"/>
              <a:ext cx="4816592" cy="115074"/>
            </a:xfrm>
            <a:custGeom>
              <a:avLst/>
              <a:gdLst/>
              <a:ahLst/>
              <a:cxnLst/>
              <a:rect l="l" t="t" r="r" b="b"/>
              <a:pathLst>
                <a:path w="4816592" h="115074">
                  <a:moveTo>
                    <a:pt x="0" y="0"/>
                  </a:moveTo>
                  <a:lnTo>
                    <a:pt x="4816592" y="0"/>
                  </a:lnTo>
                  <a:lnTo>
                    <a:pt x="4816592" y="115074"/>
                  </a:lnTo>
                  <a:lnTo>
                    <a:pt x="0" y="115074"/>
                  </a:lnTo>
                  <a:close/>
                </a:path>
              </a:pathLst>
            </a:custGeom>
            <a:solidFill>
              <a:srgbClr val="123586"/>
            </a:solidFill>
          </p:spPr>
        </p:sp>
        <p:sp>
          <p:nvSpPr>
            <p:cNvPr id="4" name="TextBox 4"/>
            <p:cNvSpPr txBox="1"/>
            <p:nvPr/>
          </p:nvSpPr>
          <p:spPr>
            <a:xfrm>
              <a:off x="0" y="-38100"/>
              <a:ext cx="4816593" cy="153174"/>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0" y="10068119"/>
            <a:ext cx="18288000" cy="218881"/>
            <a:chOff x="0" y="0"/>
            <a:chExt cx="4816593" cy="57648"/>
          </a:xfrm>
        </p:grpSpPr>
        <p:sp>
          <p:nvSpPr>
            <p:cNvPr id="6" name="Freeform 6"/>
            <p:cNvSpPr/>
            <p:nvPr/>
          </p:nvSpPr>
          <p:spPr>
            <a:xfrm>
              <a:off x="0" y="0"/>
              <a:ext cx="4816592" cy="57648"/>
            </a:xfrm>
            <a:custGeom>
              <a:avLst/>
              <a:gdLst/>
              <a:ahLst/>
              <a:cxnLst/>
              <a:rect l="l" t="t" r="r" b="b"/>
              <a:pathLst>
                <a:path w="4816592" h="57648">
                  <a:moveTo>
                    <a:pt x="0" y="0"/>
                  </a:moveTo>
                  <a:lnTo>
                    <a:pt x="4816592" y="0"/>
                  </a:lnTo>
                  <a:lnTo>
                    <a:pt x="4816592" y="57648"/>
                  </a:lnTo>
                  <a:lnTo>
                    <a:pt x="0" y="57648"/>
                  </a:lnTo>
                  <a:close/>
                </a:path>
              </a:pathLst>
            </a:custGeom>
            <a:solidFill>
              <a:srgbClr val="517DED"/>
            </a:solidFill>
          </p:spPr>
        </p:sp>
        <p:sp>
          <p:nvSpPr>
            <p:cNvPr id="7" name="TextBox 7"/>
            <p:cNvSpPr txBox="1"/>
            <p:nvPr/>
          </p:nvSpPr>
          <p:spPr>
            <a:xfrm>
              <a:off x="0" y="-38100"/>
              <a:ext cx="4816593" cy="95748"/>
            </a:xfrm>
            <a:prstGeom prst="rect">
              <a:avLst/>
            </a:prstGeom>
          </p:spPr>
          <p:txBody>
            <a:bodyPr lIns="50800" tIns="50800" rIns="50800" bIns="50800" rtlCol="0" anchor="ctr"/>
            <a:lstStyle/>
            <a:p>
              <a:pPr algn="ctr">
                <a:lnSpc>
                  <a:spcPts val="2939"/>
                </a:lnSpc>
              </a:pPr>
              <a:endParaRPr/>
            </a:p>
          </p:txBody>
        </p:sp>
      </p:grpSp>
      <p:sp>
        <p:nvSpPr>
          <p:cNvPr id="8" name="Freeform 8"/>
          <p:cNvSpPr/>
          <p:nvPr/>
        </p:nvSpPr>
        <p:spPr>
          <a:xfrm flipH="1" flipV="1">
            <a:off x="12808063" y="-177530"/>
            <a:ext cx="6733397" cy="6640813"/>
          </a:xfrm>
          <a:custGeom>
            <a:avLst/>
            <a:gdLst/>
            <a:ahLst/>
            <a:cxnLst/>
            <a:rect l="l" t="t" r="r" b="b"/>
            <a:pathLst>
              <a:path w="6733397" h="6640813">
                <a:moveTo>
                  <a:pt x="6733398" y="6640813"/>
                </a:moveTo>
                <a:lnTo>
                  <a:pt x="0" y="6640813"/>
                </a:lnTo>
                <a:lnTo>
                  <a:pt x="0" y="0"/>
                </a:lnTo>
                <a:lnTo>
                  <a:pt x="6733398" y="0"/>
                </a:lnTo>
                <a:lnTo>
                  <a:pt x="6733398" y="6640813"/>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9" name="Group 9"/>
          <p:cNvGrpSpPr/>
          <p:nvPr/>
        </p:nvGrpSpPr>
        <p:grpSpPr>
          <a:xfrm>
            <a:off x="-459221" y="-177530"/>
            <a:ext cx="1978618" cy="1917242"/>
            <a:chOff x="0" y="0"/>
            <a:chExt cx="2756004" cy="2670514"/>
          </a:xfrm>
        </p:grpSpPr>
        <p:sp>
          <p:nvSpPr>
            <p:cNvPr id="10" name="Freeform 10"/>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11" name="Freeform 11"/>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sp>
        <p:nvSpPr>
          <p:cNvPr id="12" name="TextBox 12"/>
          <p:cNvSpPr txBox="1"/>
          <p:nvPr/>
        </p:nvSpPr>
        <p:spPr>
          <a:xfrm>
            <a:off x="302139" y="302004"/>
            <a:ext cx="1217258" cy="948649"/>
          </a:xfrm>
          <a:prstGeom prst="rect">
            <a:avLst/>
          </a:prstGeom>
        </p:spPr>
        <p:txBody>
          <a:bodyPr lIns="0" tIns="0" rIns="0" bIns="0" rtlCol="0" anchor="t">
            <a:spAutoFit/>
          </a:bodyPr>
          <a:lstStyle/>
          <a:p>
            <a:pPr algn="l">
              <a:lnSpc>
                <a:spcPts val="7466"/>
              </a:lnSpc>
            </a:pPr>
            <a:r>
              <a:rPr lang="en-US" sz="6222" b="1">
                <a:solidFill>
                  <a:srgbClr val="FFFFFF"/>
                </a:solidFill>
                <a:latin typeface="Eastman Grotesque Bold"/>
                <a:ea typeface="Eastman Grotesque Bold"/>
                <a:cs typeface="Eastman Grotesque Bold"/>
                <a:sym typeface="Eastman Grotesque Bold"/>
              </a:rPr>
              <a:t>III</a:t>
            </a:r>
          </a:p>
        </p:txBody>
      </p:sp>
      <p:grpSp>
        <p:nvGrpSpPr>
          <p:cNvPr id="13" name="Group 13"/>
          <p:cNvGrpSpPr/>
          <p:nvPr/>
        </p:nvGrpSpPr>
        <p:grpSpPr>
          <a:xfrm>
            <a:off x="739709" y="-7591"/>
            <a:ext cx="8404291" cy="1567994"/>
            <a:chOff x="0" y="0"/>
            <a:chExt cx="7396623" cy="1379993"/>
          </a:xfrm>
        </p:grpSpPr>
        <p:sp>
          <p:nvSpPr>
            <p:cNvPr id="14" name="Freeform 14"/>
            <p:cNvSpPr/>
            <p:nvPr/>
          </p:nvSpPr>
          <p:spPr>
            <a:xfrm>
              <a:off x="0" y="0"/>
              <a:ext cx="7396623" cy="1379993"/>
            </a:xfrm>
            <a:custGeom>
              <a:avLst/>
              <a:gdLst/>
              <a:ahLst/>
              <a:cxnLst/>
              <a:rect l="l" t="t" r="r" b="b"/>
              <a:pathLst>
                <a:path w="7396623" h="1379993">
                  <a:moveTo>
                    <a:pt x="558169" y="0"/>
                  </a:moveTo>
                  <a:lnTo>
                    <a:pt x="6838454" y="0"/>
                  </a:lnTo>
                  <a:cubicBezTo>
                    <a:pt x="6986490" y="0"/>
                    <a:pt x="7128462" y="58807"/>
                    <a:pt x="7233139" y="163484"/>
                  </a:cubicBezTo>
                  <a:cubicBezTo>
                    <a:pt x="7337816" y="268161"/>
                    <a:pt x="7396623" y="410133"/>
                    <a:pt x="7396623" y="558169"/>
                  </a:cubicBezTo>
                  <a:lnTo>
                    <a:pt x="7396623" y="821824"/>
                  </a:lnTo>
                  <a:cubicBezTo>
                    <a:pt x="7396623" y="969860"/>
                    <a:pt x="7337816" y="1111832"/>
                    <a:pt x="7233139" y="1216509"/>
                  </a:cubicBezTo>
                  <a:cubicBezTo>
                    <a:pt x="7128462" y="1321186"/>
                    <a:pt x="6986490" y="1379993"/>
                    <a:pt x="6838454" y="1379993"/>
                  </a:cubicBezTo>
                  <a:lnTo>
                    <a:pt x="558169" y="1379993"/>
                  </a:lnTo>
                  <a:cubicBezTo>
                    <a:pt x="410133" y="1379993"/>
                    <a:pt x="268161" y="1321186"/>
                    <a:pt x="163484" y="1216509"/>
                  </a:cubicBezTo>
                  <a:cubicBezTo>
                    <a:pt x="58807" y="1111832"/>
                    <a:pt x="0" y="969860"/>
                    <a:pt x="0" y="821824"/>
                  </a:cubicBezTo>
                  <a:lnTo>
                    <a:pt x="0" y="558169"/>
                  </a:lnTo>
                  <a:cubicBezTo>
                    <a:pt x="0" y="410133"/>
                    <a:pt x="58807" y="268161"/>
                    <a:pt x="163484" y="163484"/>
                  </a:cubicBezTo>
                  <a:cubicBezTo>
                    <a:pt x="268161" y="58807"/>
                    <a:pt x="410133" y="0"/>
                    <a:pt x="558169" y="0"/>
                  </a:cubicBezTo>
                  <a:close/>
                </a:path>
              </a:pathLst>
            </a:custGeom>
            <a:solidFill>
              <a:srgbClr val="000000">
                <a:alpha val="0"/>
              </a:srgbClr>
            </a:solidFill>
            <a:ln w="95250" cap="rnd">
              <a:solidFill>
                <a:srgbClr val="123586"/>
              </a:solidFill>
              <a:prstDash val="solid"/>
              <a:round/>
            </a:ln>
          </p:spPr>
        </p:sp>
        <p:sp>
          <p:nvSpPr>
            <p:cNvPr id="15" name="TextBox 15"/>
            <p:cNvSpPr txBox="1"/>
            <p:nvPr/>
          </p:nvSpPr>
          <p:spPr>
            <a:xfrm>
              <a:off x="0" y="-47625"/>
              <a:ext cx="7396623" cy="1427618"/>
            </a:xfrm>
            <a:prstGeom prst="rect">
              <a:avLst/>
            </a:prstGeom>
          </p:spPr>
          <p:txBody>
            <a:bodyPr lIns="0" tIns="0" rIns="0" bIns="0" rtlCol="0" anchor="ctr"/>
            <a:lstStyle/>
            <a:p>
              <a:pPr algn="l">
                <a:lnSpc>
                  <a:spcPts val="6480"/>
                </a:lnSpc>
              </a:pPr>
              <a:endParaRPr/>
            </a:p>
          </p:txBody>
        </p:sp>
      </p:grpSp>
      <p:grpSp>
        <p:nvGrpSpPr>
          <p:cNvPr id="16" name="Group 16"/>
          <p:cNvGrpSpPr/>
          <p:nvPr/>
        </p:nvGrpSpPr>
        <p:grpSpPr>
          <a:xfrm>
            <a:off x="910768" y="1739712"/>
            <a:ext cx="6017832" cy="815685"/>
            <a:chOff x="0" y="0"/>
            <a:chExt cx="1584943" cy="214831"/>
          </a:xfrm>
        </p:grpSpPr>
        <p:sp>
          <p:nvSpPr>
            <p:cNvPr id="17" name="Freeform 17"/>
            <p:cNvSpPr/>
            <p:nvPr/>
          </p:nvSpPr>
          <p:spPr>
            <a:xfrm>
              <a:off x="0" y="0"/>
              <a:ext cx="1584943" cy="214831"/>
            </a:xfrm>
            <a:custGeom>
              <a:avLst/>
              <a:gdLst/>
              <a:ahLst/>
              <a:cxnLst/>
              <a:rect l="l" t="t" r="r" b="b"/>
              <a:pathLst>
                <a:path w="1584943" h="214831">
                  <a:moveTo>
                    <a:pt x="30876" y="0"/>
                  </a:moveTo>
                  <a:lnTo>
                    <a:pt x="1554068" y="0"/>
                  </a:lnTo>
                  <a:cubicBezTo>
                    <a:pt x="1562256" y="0"/>
                    <a:pt x="1570110" y="3253"/>
                    <a:pt x="1575900" y="9043"/>
                  </a:cubicBezTo>
                  <a:cubicBezTo>
                    <a:pt x="1581690" y="14834"/>
                    <a:pt x="1584943" y="22687"/>
                    <a:pt x="1584943" y="30876"/>
                  </a:cubicBezTo>
                  <a:lnTo>
                    <a:pt x="1584943" y="183955"/>
                  </a:lnTo>
                  <a:cubicBezTo>
                    <a:pt x="1584943" y="192143"/>
                    <a:pt x="1581690" y="199997"/>
                    <a:pt x="1575900" y="205787"/>
                  </a:cubicBezTo>
                  <a:cubicBezTo>
                    <a:pt x="1570110" y="211578"/>
                    <a:pt x="1562256" y="214831"/>
                    <a:pt x="1554068" y="214831"/>
                  </a:cubicBezTo>
                  <a:lnTo>
                    <a:pt x="30876" y="214831"/>
                  </a:lnTo>
                  <a:cubicBezTo>
                    <a:pt x="22687" y="214831"/>
                    <a:pt x="14834" y="211578"/>
                    <a:pt x="9043" y="205787"/>
                  </a:cubicBezTo>
                  <a:cubicBezTo>
                    <a:pt x="3253" y="199997"/>
                    <a:pt x="0" y="192143"/>
                    <a:pt x="0" y="183955"/>
                  </a:cubicBezTo>
                  <a:lnTo>
                    <a:pt x="0" y="30876"/>
                  </a:lnTo>
                  <a:cubicBezTo>
                    <a:pt x="0" y="22687"/>
                    <a:pt x="3253" y="14834"/>
                    <a:pt x="9043" y="9043"/>
                  </a:cubicBezTo>
                  <a:cubicBezTo>
                    <a:pt x="14834" y="3253"/>
                    <a:pt x="22687" y="0"/>
                    <a:pt x="30876" y="0"/>
                  </a:cubicBezTo>
                  <a:close/>
                </a:path>
              </a:pathLst>
            </a:custGeom>
            <a:solidFill>
              <a:srgbClr val="F9CA78"/>
            </a:solidFill>
            <a:ln w="38100" cap="rnd">
              <a:solidFill>
                <a:srgbClr val="F9CA78"/>
              </a:solidFill>
              <a:prstDash val="solid"/>
              <a:round/>
            </a:ln>
          </p:spPr>
        </p:sp>
        <p:sp>
          <p:nvSpPr>
            <p:cNvPr id="18" name="TextBox 18"/>
            <p:cNvSpPr txBox="1"/>
            <p:nvPr/>
          </p:nvSpPr>
          <p:spPr>
            <a:xfrm>
              <a:off x="0" y="-57150"/>
              <a:ext cx="1584943" cy="271981"/>
            </a:xfrm>
            <a:prstGeom prst="rect">
              <a:avLst/>
            </a:prstGeom>
          </p:spPr>
          <p:txBody>
            <a:bodyPr lIns="50800" tIns="50800" rIns="50800" bIns="50800" rtlCol="0" anchor="ctr"/>
            <a:lstStyle/>
            <a:p>
              <a:pPr algn="ctr">
                <a:lnSpc>
                  <a:spcPts val="3919"/>
                </a:lnSpc>
              </a:pPr>
              <a:r>
                <a:rPr lang="en-US" sz="2799" b="1">
                  <a:solidFill>
                    <a:srgbClr val="000000"/>
                  </a:solidFill>
                  <a:latin typeface="Open Sans Bold"/>
                  <a:ea typeface="Open Sans Bold"/>
                  <a:cs typeface="Open Sans Bold"/>
                  <a:sym typeface="Open Sans Bold"/>
                </a:rPr>
                <a:t>GIAO DIỆN DOANH NGHIỆP</a:t>
              </a:r>
            </a:p>
          </p:txBody>
        </p:sp>
      </p:grpSp>
      <p:sp>
        <p:nvSpPr>
          <p:cNvPr id="19" name="Freeform 19"/>
          <p:cNvSpPr/>
          <p:nvPr/>
        </p:nvSpPr>
        <p:spPr>
          <a:xfrm>
            <a:off x="1970171" y="3037974"/>
            <a:ext cx="14204591" cy="6388418"/>
          </a:xfrm>
          <a:custGeom>
            <a:avLst/>
            <a:gdLst/>
            <a:ahLst/>
            <a:cxnLst/>
            <a:rect l="l" t="t" r="r" b="b"/>
            <a:pathLst>
              <a:path w="14204591" h="6388418">
                <a:moveTo>
                  <a:pt x="0" y="0"/>
                </a:moveTo>
                <a:lnTo>
                  <a:pt x="14204591" y="0"/>
                </a:lnTo>
                <a:lnTo>
                  <a:pt x="14204591" y="6388418"/>
                </a:lnTo>
                <a:lnTo>
                  <a:pt x="0" y="6388418"/>
                </a:lnTo>
                <a:lnTo>
                  <a:pt x="0" y="0"/>
                </a:lnTo>
                <a:close/>
              </a:path>
            </a:pathLst>
          </a:custGeom>
          <a:blipFill>
            <a:blip r:embed="rId4"/>
            <a:stretch>
              <a:fillRect/>
            </a:stretch>
          </a:blipFill>
        </p:spPr>
      </p:sp>
      <p:sp>
        <p:nvSpPr>
          <p:cNvPr id="20" name="TextBox 20"/>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14</a:t>
            </a:r>
          </a:p>
        </p:txBody>
      </p:sp>
      <p:sp>
        <p:nvSpPr>
          <p:cNvPr id="21" name="TextBox 21"/>
          <p:cNvSpPr txBox="1"/>
          <p:nvPr/>
        </p:nvSpPr>
        <p:spPr>
          <a:xfrm>
            <a:off x="1712414" y="447887"/>
            <a:ext cx="7431586" cy="802766"/>
          </a:xfrm>
          <a:prstGeom prst="rect">
            <a:avLst/>
          </a:prstGeom>
        </p:spPr>
        <p:txBody>
          <a:bodyPr lIns="0" tIns="0" rIns="0" bIns="0" rtlCol="0" anchor="t">
            <a:spAutoFit/>
          </a:bodyPr>
          <a:lstStyle/>
          <a:p>
            <a:pPr marL="0" lvl="0" indent="0" algn="l">
              <a:lnSpc>
                <a:spcPts val="6317"/>
              </a:lnSpc>
              <a:spcBef>
                <a:spcPct val="0"/>
              </a:spcBef>
            </a:pPr>
            <a:r>
              <a:rPr lang="en-US" sz="5264" b="1">
                <a:solidFill>
                  <a:srgbClr val="123586"/>
                </a:solidFill>
                <a:latin typeface="Eastman Grotesque Bold"/>
                <a:ea typeface="Eastman Grotesque Bold"/>
                <a:cs typeface="Eastman Grotesque Bold"/>
                <a:sym typeface="Eastman Grotesque Bold"/>
              </a:rPr>
              <a:t>KẾT QUẢ NGHIÊN CỨU</a:t>
            </a:r>
          </a:p>
        </p:txBody>
      </p:sp>
      <p:grpSp>
        <p:nvGrpSpPr>
          <p:cNvPr id="22" name="Group 22"/>
          <p:cNvGrpSpPr/>
          <p:nvPr/>
        </p:nvGrpSpPr>
        <p:grpSpPr>
          <a:xfrm>
            <a:off x="16998879" y="869783"/>
            <a:ext cx="1289121" cy="128912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24" name="TextBox 24"/>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3/3</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50078"/>
            <a:ext cx="18288000" cy="436922"/>
            <a:chOff x="0" y="0"/>
            <a:chExt cx="4816593" cy="115074"/>
          </a:xfrm>
        </p:grpSpPr>
        <p:sp>
          <p:nvSpPr>
            <p:cNvPr id="3" name="Freeform 3"/>
            <p:cNvSpPr/>
            <p:nvPr/>
          </p:nvSpPr>
          <p:spPr>
            <a:xfrm>
              <a:off x="0" y="0"/>
              <a:ext cx="4816592" cy="115074"/>
            </a:xfrm>
            <a:custGeom>
              <a:avLst/>
              <a:gdLst/>
              <a:ahLst/>
              <a:cxnLst/>
              <a:rect l="l" t="t" r="r" b="b"/>
              <a:pathLst>
                <a:path w="4816592" h="115074">
                  <a:moveTo>
                    <a:pt x="0" y="0"/>
                  </a:moveTo>
                  <a:lnTo>
                    <a:pt x="4816592" y="0"/>
                  </a:lnTo>
                  <a:lnTo>
                    <a:pt x="4816592" y="115074"/>
                  </a:lnTo>
                  <a:lnTo>
                    <a:pt x="0" y="115074"/>
                  </a:lnTo>
                  <a:close/>
                </a:path>
              </a:pathLst>
            </a:custGeom>
            <a:solidFill>
              <a:srgbClr val="123586"/>
            </a:solidFill>
          </p:spPr>
        </p:sp>
        <p:sp>
          <p:nvSpPr>
            <p:cNvPr id="4" name="TextBox 4"/>
            <p:cNvSpPr txBox="1"/>
            <p:nvPr/>
          </p:nvSpPr>
          <p:spPr>
            <a:xfrm>
              <a:off x="0" y="-38100"/>
              <a:ext cx="4816593" cy="153174"/>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0" y="10068119"/>
            <a:ext cx="18288000" cy="218881"/>
            <a:chOff x="0" y="0"/>
            <a:chExt cx="4816593" cy="57648"/>
          </a:xfrm>
        </p:grpSpPr>
        <p:sp>
          <p:nvSpPr>
            <p:cNvPr id="6" name="Freeform 6"/>
            <p:cNvSpPr/>
            <p:nvPr/>
          </p:nvSpPr>
          <p:spPr>
            <a:xfrm>
              <a:off x="0" y="0"/>
              <a:ext cx="4816592" cy="57648"/>
            </a:xfrm>
            <a:custGeom>
              <a:avLst/>
              <a:gdLst/>
              <a:ahLst/>
              <a:cxnLst/>
              <a:rect l="l" t="t" r="r" b="b"/>
              <a:pathLst>
                <a:path w="4816592" h="57648">
                  <a:moveTo>
                    <a:pt x="0" y="0"/>
                  </a:moveTo>
                  <a:lnTo>
                    <a:pt x="4816592" y="0"/>
                  </a:lnTo>
                  <a:lnTo>
                    <a:pt x="4816592" y="57648"/>
                  </a:lnTo>
                  <a:lnTo>
                    <a:pt x="0" y="57648"/>
                  </a:lnTo>
                  <a:close/>
                </a:path>
              </a:pathLst>
            </a:custGeom>
            <a:solidFill>
              <a:srgbClr val="517DED"/>
            </a:solidFill>
          </p:spPr>
        </p:sp>
        <p:sp>
          <p:nvSpPr>
            <p:cNvPr id="7" name="TextBox 7"/>
            <p:cNvSpPr txBox="1"/>
            <p:nvPr/>
          </p:nvSpPr>
          <p:spPr>
            <a:xfrm>
              <a:off x="0" y="-38100"/>
              <a:ext cx="4816593" cy="95748"/>
            </a:xfrm>
            <a:prstGeom prst="rect">
              <a:avLst/>
            </a:prstGeom>
          </p:spPr>
          <p:txBody>
            <a:bodyPr lIns="50800" tIns="50800" rIns="50800" bIns="50800" rtlCol="0" anchor="ctr"/>
            <a:lstStyle/>
            <a:p>
              <a:pPr algn="ctr">
                <a:lnSpc>
                  <a:spcPts val="2939"/>
                </a:lnSpc>
              </a:pPr>
              <a:endParaRPr/>
            </a:p>
          </p:txBody>
        </p:sp>
      </p:grpSp>
      <p:sp>
        <p:nvSpPr>
          <p:cNvPr id="8" name="Freeform 8"/>
          <p:cNvSpPr/>
          <p:nvPr/>
        </p:nvSpPr>
        <p:spPr>
          <a:xfrm flipH="1" flipV="1">
            <a:off x="12808063" y="-177530"/>
            <a:ext cx="6733397" cy="6640813"/>
          </a:xfrm>
          <a:custGeom>
            <a:avLst/>
            <a:gdLst/>
            <a:ahLst/>
            <a:cxnLst/>
            <a:rect l="l" t="t" r="r" b="b"/>
            <a:pathLst>
              <a:path w="6733397" h="6640813">
                <a:moveTo>
                  <a:pt x="6733398" y="6640813"/>
                </a:moveTo>
                <a:lnTo>
                  <a:pt x="0" y="6640813"/>
                </a:lnTo>
                <a:lnTo>
                  <a:pt x="0" y="0"/>
                </a:lnTo>
                <a:lnTo>
                  <a:pt x="6733398" y="0"/>
                </a:lnTo>
                <a:lnTo>
                  <a:pt x="6733398" y="6640813"/>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9" name="Group 9"/>
          <p:cNvGrpSpPr/>
          <p:nvPr/>
        </p:nvGrpSpPr>
        <p:grpSpPr>
          <a:xfrm>
            <a:off x="-459221" y="-177530"/>
            <a:ext cx="1978618" cy="1917242"/>
            <a:chOff x="0" y="0"/>
            <a:chExt cx="2756004" cy="2670514"/>
          </a:xfrm>
        </p:grpSpPr>
        <p:sp>
          <p:nvSpPr>
            <p:cNvPr id="10" name="Freeform 10"/>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11" name="Freeform 11"/>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grpSp>
        <p:nvGrpSpPr>
          <p:cNvPr id="12" name="Group 12"/>
          <p:cNvGrpSpPr/>
          <p:nvPr/>
        </p:nvGrpSpPr>
        <p:grpSpPr>
          <a:xfrm>
            <a:off x="739709" y="-7591"/>
            <a:ext cx="4443492" cy="1567994"/>
            <a:chOff x="0" y="0"/>
            <a:chExt cx="4484648" cy="1379993"/>
          </a:xfrm>
        </p:grpSpPr>
        <p:sp>
          <p:nvSpPr>
            <p:cNvPr id="13" name="Freeform 13"/>
            <p:cNvSpPr/>
            <p:nvPr/>
          </p:nvSpPr>
          <p:spPr>
            <a:xfrm>
              <a:off x="0" y="0"/>
              <a:ext cx="4484648" cy="1379993"/>
            </a:xfrm>
            <a:custGeom>
              <a:avLst/>
              <a:gdLst/>
              <a:ahLst/>
              <a:cxnLst/>
              <a:rect l="l" t="t" r="r" b="b"/>
              <a:pathLst>
                <a:path w="4484648" h="1379993">
                  <a:moveTo>
                    <a:pt x="689996" y="0"/>
                  </a:moveTo>
                  <a:lnTo>
                    <a:pt x="3794651" y="0"/>
                  </a:lnTo>
                  <a:cubicBezTo>
                    <a:pt x="4175726" y="0"/>
                    <a:pt x="4484648" y="308922"/>
                    <a:pt x="4484648" y="689996"/>
                  </a:cubicBezTo>
                  <a:lnTo>
                    <a:pt x="4484648" y="689996"/>
                  </a:lnTo>
                  <a:cubicBezTo>
                    <a:pt x="4484648" y="1071071"/>
                    <a:pt x="4175726" y="1379993"/>
                    <a:pt x="3794651" y="1379993"/>
                  </a:cubicBezTo>
                  <a:lnTo>
                    <a:pt x="689996" y="1379993"/>
                  </a:lnTo>
                  <a:cubicBezTo>
                    <a:pt x="308922" y="1379993"/>
                    <a:pt x="0" y="1071071"/>
                    <a:pt x="0" y="689996"/>
                  </a:cubicBezTo>
                  <a:lnTo>
                    <a:pt x="0" y="689996"/>
                  </a:lnTo>
                  <a:cubicBezTo>
                    <a:pt x="0" y="308922"/>
                    <a:pt x="308922" y="0"/>
                    <a:pt x="689996" y="0"/>
                  </a:cubicBezTo>
                  <a:close/>
                </a:path>
              </a:pathLst>
            </a:custGeom>
            <a:solidFill>
              <a:srgbClr val="000000">
                <a:alpha val="0"/>
              </a:srgbClr>
            </a:solidFill>
            <a:ln w="95250" cap="rnd">
              <a:solidFill>
                <a:srgbClr val="123586"/>
              </a:solidFill>
              <a:prstDash val="solid"/>
              <a:round/>
            </a:ln>
          </p:spPr>
        </p:sp>
        <p:sp>
          <p:nvSpPr>
            <p:cNvPr id="14" name="TextBox 14"/>
            <p:cNvSpPr txBox="1"/>
            <p:nvPr/>
          </p:nvSpPr>
          <p:spPr>
            <a:xfrm>
              <a:off x="0" y="-47625"/>
              <a:ext cx="4484648" cy="1427618"/>
            </a:xfrm>
            <a:prstGeom prst="rect">
              <a:avLst/>
            </a:prstGeom>
          </p:spPr>
          <p:txBody>
            <a:bodyPr lIns="0" tIns="0" rIns="0" bIns="0" rtlCol="0" anchor="ctr"/>
            <a:lstStyle/>
            <a:p>
              <a:pPr algn="l">
                <a:lnSpc>
                  <a:spcPts val="6480"/>
                </a:lnSpc>
              </a:pPr>
              <a:endParaRPr/>
            </a:p>
          </p:txBody>
        </p:sp>
      </p:grpSp>
      <p:grpSp>
        <p:nvGrpSpPr>
          <p:cNvPr id="15" name="Group 15"/>
          <p:cNvGrpSpPr/>
          <p:nvPr/>
        </p:nvGrpSpPr>
        <p:grpSpPr>
          <a:xfrm>
            <a:off x="16998879" y="869783"/>
            <a:ext cx="1289121" cy="128912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17" name="TextBox 17"/>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1/3</a:t>
              </a:r>
            </a:p>
          </p:txBody>
        </p:sp>
      </p:grpSp>
      <p:grpSp>
        <p:nvGrpSpPr>
          <p:cNvPr id="18" name="Group 18"/>
          <p:cNvGrpSpPr/>
          <p:nvPr/>
        </p:nvGrpSpPr>
        <p:grpSpPr>
          <a:xfrm>
            <a:off x="1712414" y="1739712"/>
            <a:ext cx="6987925" cy="1166937"/>
            <a:chOff x="0" y="0"/>
            <a:chExt cx="9317233" cy="1555916"/>
          </a:xfrm>
        </p:grpSpPr>
        <p:grpSp>
          <p:nvGrpSpPr>
            <p:cNvPr id="19" name="Group 19"/>
            <p:cNvGrpSpPr/>
            <p:nvPr/>
          </p:nvGrpSpPr>
          <p:grpSpPr>
            <a:xfrm>
              <a:off x="0" y="0"/>
              <a:ext cx="1555916" cy="155591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CA78"/>
              </a:solidFill>
              <a:ln cap="sq">
                <a:noFill/>
                <a:prstDash val="solid"/>
                <a:miter/>
              </a:ln>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4759"/>
                  </a:lnSpc>
                </a:pPr>
                <a:r>
                  <a:rPr lang="en-US" sz="3399" b="1">
                    <a:solidFill>
                      <a:srgbClr val="123586"/>
                    </a:solidFill>
                    <a:latin typeface="Open Sans Bold"/>
                    <a:ea typeface="Open Sans Bold"/>
                    <a:cs typeface="Open Sans Bold"/>
                    <a:sym typeface="Open Sans Bold"/>
                  </a:rPr>
                  <a:t>1</a:t>
                </a:r>
              </a:p>
            </p:txBody>
          </p:sp>
        </p:grpSp>
        <p:sp>
          <p:nvSpPr>
            <p:cNvPr id="22" name="TextBox 22"/>
            <p:cNvSpPr txBox="1"/>
            <p:nvPr/>
          </p:nvSpPr>
          <p:spPr>
            <a:xfrm>
              <a:off x="1555916" y="304883"/>
              <a:ext cx="7761317" cy="949325"/>
            </a:xfrm>
            <a:prstGeom prst="rect">
              <a:avLst/>
            </a:prstGeom>
          </p:spPr>
          <p:txBody>
            <a:bodyPr lIns="0" tIns="0" rIns="0" bIns="0" rtlCol="0" anchor="t">
              <a:spAutoFit/>
            </a:bodyPr>
            <a:lstStyle/>
            <a:p>
              <a:pPr algn="l">
                <a:lnSpc>
                  <a:spcPts val="5519"/>
                </a:lnSpc>
              </a:pPr>
              <a:r>
                <a:rPr lang="en-US" sz="4599" b="1" dirty="0">
                  <a:solidFill>
                    <a:srgbClr val="123586"/>
                  </a:solidFill>
                  <a:latin typeface="Eastman Grotesque Bold"/>
                  <a:ea typeface="Eastman Grotesque Bold"/>
                  <a:cs typeface="Eastman Grotesque Bold"/>
                  <a:sym typeface="Eastman Grotesque Bold"/>
                </a:rPr>
                <a:t>  KẾT QUẢ </a:t>
              </a:r>
              <a:r>
                <a:rPr lang="en-US" sz="4599" b="1" dirty="0" smtClean="0">
                  <a:solidFill>
                    <a:srgbClr val="123586"/>
                  </a:solidFill>
                  <a:latin typeface="Eastman Grotesque Bold"/>
                  <a:ea typeface="Eastman Grotesque Bold"/>
                  <a:cs typeface="Eastman Grotesque Bold"/>
                  <a:sym typeface="Eastman Grotesque Bold"/>
                </a:rPr>
                <a:t>ĐẠT </a:t>
              </a:r>
              <a:r>
                <a:rPr lang="en-US" sz="4599" b="1" dirty="0">
                  <a:solidFill>
                    <a:srgbClr val="123586"/>
                  </a:solidFill>
                  <a:latin typeface="Eastman Grotesque Bold"/>
                  <a:ea typeface="Eastman Grotesque Bold"/>
                  <a:cs typeface="Eastman Grotesque Bold"/>
                  <a:sym typeface="Eastman Grotesque Bold"/>
                </a:rPr>
                <a:t>ĐƯỢC</a:t>
              </a:r>
            </a:p>
          </p:txBody>
        </p:sp>
      </p:grpSp>
      <p:sp>
        <p:nvSpPr>
          <p:cNvPr id="23" name="AutoShape 23"/>
          <p:cNvSpPr/>
          <p:nvPr/>
        </p:nvSpPr>
        <p:spPr>
          <a:xfrm>
            <a:off x="2813116" y="2810652"/>
            <a:ext cx="5887224" cy="0"/>
          </a:xfrm>
          <a:prstGeom prst="line">
            <a:avLst/>
          </a:prstGeom>
          <a:ln w="38100" cap="flat">
            <a:solidFill>
              <a:srgbClr val="F9CA78"/>
            </a:solidFill>
            <a:prstDash val="solid"/>
            <a:headEnd type="none" w="sm" len="sm"/>
            <a:tailEnd type="none" w="sm" len="sm"/>
          </a:ln>
        </p:spPr>
      </p:sp>
      <p:grpSp>
        <p:nvGrpSpPr>
          <p:cNvPr id="24" name="Group 24"/>
          <p:cNvGrpSpPr/>
          <p:nvPr/>
        </p:nvGrpSpPr>
        <p:grpSpPr>
          <a:xfrm>
            <a:off x="4324881" y="3400652"/>
            <a:ext cx="11073064" cy="1333483"/>
            <a:chOff x="0" y="0"/>
            <a:chExt cx="2916363" cy="351205"/>
          </a:xfrm>
        </p:grpSpPr>
        <p:sp>
          <p:nvSpPr>
            <p:cNvPr id="25" name="Freeform 25"/>
            <p:cNvSpPr/>
            <p:nvPr/>
          </p:nvSpPr>
          <p:spPr>
            <a:xfrm>
              <a:off x="0" y="0"/>
              <a:ext cx="2916363" cy="351205"/>
            </a:xfrm>
            <a:custGeom>
              <a:avLst/>
              <a:gdLst/>
              <a:ahLst/>
              <a:cxnLst/>
              <a:rect l="l" t="t" r="r" b="b"/>
              <a:pathLst>
                <a:path w="2916363" h="351205">
                  <a:moveTo>
                    <a:pt x="16780" y="0"/>
                  </a:moveTo>
                  <a:lnTo>
                    <a:pt x="2899583" y="0"/>
                  </a:lnTo>
                  <a:cubicBezTo>
                    <a:pt x="2904033" y="0"/>
                    <a:pt x="2908301" y="1768"/>
                    <a:pt x="2911448" y="4915"/>
                  </a:cubicBezTo>
                  <a:cubicBezTo>
                    <a:pt x="2914595" y="8062"/>
                    <a:pt x="2916363" y="12330"/>
                    <a:pt x="2916363" y="16780"/>
                  </a:cubicBezTo>
                  <a:lnTo>
                    <a:pt x="2916363" y="334425"/>
                  </a:lnTo>
                  <a:cubicBezTo>
                    <a:pt x="2916363" y="338876"/>
                    <a:pt x="2914595" y="343144"/>
                    <a:pt x="2911448" y="346291"/>
                  </a:cubicBezTo>
                  <a:cubicBezTo>
                    <a:pt x="2908301" y="349437"/>
                    <a:pt x="2904033" y="351205"/>
                    <a:pt x="2899583" y="351205"/>
                  </a:cubicBezTo>
                  <a:lnTo>
                    <a:pt x="16780" y="351205"/>
                  </a:lnTo>
                  <a:cubicBezTo>
                    <a:pt x="12330" y="351205"/>
                    <a:pt x="8062" y="349437"/>
                    <a:pt x="4915" y="346291"/>
                  </a:cubicBezTo>
                  <a:cubicBezTo>
                    <a:pt x="1768" y="343144"/>
                    <a:pt x="0" y="338876"/>
                    <a:pt x="0" y="334425"/>
                  </a:cubicBezTo>
                  <a:lnTo>
                    <a:pt x="0" y="16780"/>
                  </a:lnTo>
                  <a:cubicBezTo>
                    <a:pt x="0" y="12330"/>
                    <a:pt x="1768" y="8062"/>
                    <a:pt x="4915" y="4915"/>
                  </a:cubicBezTo>
                  <a:cubicBezTo>
                    <a:pt x="8062" y="1768"/>
                    <a:pt x="12330" y="0"/>
                    <a:pt x="16780" y="0"/>
                  </a:cubicBezTo>
                  <a:close/>
                </a:path>
              </a:pathLst>
            </a:custGeom>
            <a:solidFill>
              <a:srgbClr val="000000">
                <a:alpha val="0"/>
              </a:srgbClr>
            </a:solidFill>
            <a:ln w="38100" cap="rnd">
              <a:solidFill>
                <a:srgbClr val="1457A8"/>
              </a:solidFill>
              <a:prstDash val="solid"/>
              <a:round/>
            </a:ln>
          </p:spPr>
        </p:sp>
        <p:sp>
          <p:nvSpPr>
            <p:cNvPr id="26" name="TextBox 26"/>
            <p:cNvSpPr txBox="1"/>
            <p:nvPr/>
          </p:nvSpPr>
          <p:spPr>
            <a:xfrm>
              <a:off x="0" y="-57150"/>
              <a:ext cx="2916363" cy="408355"/>
            </a:xfrm>
            <a:prstGeom prst="rect">
              <a:avLst/>
            </a:prstGeom>
          </p:spPr>
          <p:txBody>
            <a:bodyPr lIns="50800" tIns="50800" rIns="50800" bIns="50800" rtlCol="0" anchor="ctr"/>
            <a:lstStyle/>
            <a:p>
              <a:pPr algn="l">
                <a:lnSpc>
                  <a:spcPts val="3779"/>
                </a:lnSpc>
              </a:pPr>
              <a:r>
                <a:rPr lang="en-US" sz="2699">
                  <a:solidFill>
                    <a:srgbClr val="000000"/>
                  </a:solidFill>
                  <a:latin typeface="Open Sans"/>
                  <a:ea typeface="Open Sans"/>
                  <a:cs typeface="Open Sans"/>
                  <a:sym typeface="Open Sans"/>
                </a:rPr>
                <a:t>Hoàn thiện chức năng cho người dùng: đăng ký, đăng nhập, tìm kiếm, đặt phòng và thanh toán.</a:t>
              </a:r>
            </a:p>
          </p:txBody>
        </p:sp>
      </p:grpSp>
      <p:grpSp>
        <p:nvGrpSpPr>
          <p:cNvPr id="27" name="Group 27"/>
          <p:cNvGrpSpPr/>
          <p:nvPr/>
        </p:nvGrpSpPr>
        <p:grpSpPr>
          <a:xfrm>
            <a:off x="4324881" y="5038064"/>
            <a:ext cx="11073064" cy="1229017"/>
            <a:chOff x="0" y="0"/>
            <a:chExt cx="2916363" cy="323692"/>
          </a:xfrm>
        </p:grpSpPr>
        <p:sp>
          <p:nvSpPr>
            <p:cNvPr id="28" name="Freeform 28"/>
            <p:cNvSpPr/>
            <p:nvPr/>
          </p:nvSpPr>
          <p:spPr>
            <a:xfrm>
              <a:off x="0" y="0"/>
              <a:ext cx="2916363" cy="323692"/>
            </a:xfrm>
            <a:custGeom>
              <a:avLst/>
              <a:gdLst/>
              <a:ahLst/>
              <a:cxnLst/>
              <a:rect l="l" t="t" r="r" b="b"/>
              <a:pathLst>
                <a:path w="2916363" h="323692">
                  <a:moveTo>
                    <a:pt x="16780" y="0"/>
                  </a:moveTo>
                  <a:lnTo>
                    <a:pt x="2899583" y="0"/>
                  </a:lnTo>
                  <a:cubicBezTo>
                    <a:pt x="2904033" y="0"/>
                    <a:pt x="2908301" y="1768"/>
                    <a:pt x="2911448" y="4915"/>
                  </a:cubicBezTo>
                  <a:cubicBezTo>
                    <a:pt x="2914595" y="8062"/>
                    <a:pt x="2916363" y="12330"/>
                    <a:pt x="2916363" y="16780"/>
                  </a:cubicBezTo>
                  <a:lnTo>
                    <a:pt x="2916363" y="306912"/>
                  </a:lnTo>
                  <a:cubicBezTo>
                    <a:pt x="2916363" y="311362"/>
                    <a:pt x="2914595" y="315630"/>
                    <a:pt x="2911448" y="318777"/>
                  </a:cubicBezTo>
                  <a:cubicBezTo>
                    <a:pt x="2908301" y="321924"/>
                    <a:pt x="2904033" y="323692"/>
                    <a:pt x="2899583" y="323692"/>
                  </a:cubicBezTo>
                  <a:lnTo>
                    <a:pt x="16780" y="323692"/>
                  </a:lnTo>
                  <a:cubicBezTo>
                    <a:pt x="12330" y="323692"/>
                    <a:pt x="8062" y="321924"/>
                    <a:pt x="4915" y="318777"/>
                  </a:cubicBezTo>
                  <a:cubicBezTo>
                    <a:pt x="1768" y="315630"/>
                    <a:pt x="0" y="311362"/>
                    <a:pt x="0" y="306912"/>
                  </a:cubicBezTo>
                  <a:lnTo>
                    <a:pt x="0" y="16780"/>
                  </a:lnTo>
                  <a:cubicBezTo>
                    <a:pt x="0" y="12330"/>
                    <a:pt x="1768" y="8062"/>
                    <a:pt x="4915" y="4915"/>
                  </a:cubicBezTo>
                  <a:cubicBezTo>
                    <a:pt x="8062" y="1768"/>
                    <a:pt x="12330" y="0"/>
                    <a:pt x="16780" y="0"/>
                  </a:cubicBezTo>
                  <a:close/>
                </a:path>
              </a:pathLst>
            </a:custGeom>
            <a:solidFill>
              <a:srgbClr val="000000">
                <a:alpha val="0"/>
              </a:srgbClr>
            </a:solidFill>
            <a:ln w="38100" cap="rnd">
              <a:solidFill>
                <a:srgbClr val="1A7CAF"/>
              </a:solidFill>
              <a:prstDash val="solid"/>
              <a:round/>
            </a:ln>
          </p:spPr>
        </p:sp>
        <p:sp>
          <p:nvSpPr>
            <p:cNvPr id="29" name="TextBox 29"/>
            <p:cNvSpPr txBox="1"/>
            <p:nvPr/>
          </p:nvSpPr>
          <p:spPr>
            <a:xfrm>
              <a:off x="0" y="-57150"/>
              <a:ext cx="2916363" cy="380842"/>
            </a:xfrm>
            <a:prstGeom prst="rect">
              <a:avLst/>
            </a:prstGeom>
          </p:spPr>
          <p:txBody>
            <a:bodyPr lIns="50800" tIns="50800" rIns="50800" bIns="50800" rtlCol="0" anchor="ctr"/>
            <a:lstStyle/>
            <a:p>
              <a:pPr algn="l">
                <a:lnSpc>
                  <a:spcPts val="3919"/>
                </a:lnSpc>
              </a:pPr>
              <a:r>
                <a:rPr lang="en-US" sz="2799">
                  <a:solidFill>
                    <a:srgbClr val="000000"/>
                  </a:solidFill>
                  <a:latin typeface="Open Sans"/>
                  <a:ea typeface="Open Sans"/>
                  <a:cs typeface="Open Sans"/>
                  <a:sym typeface="Open Sans"/>
                </a:rPr>
                <a:t>Phát triển chức năng quản lý cho admin và doanh nghiệp: khách sạn, phòng, đơn đặt, người dùng, thống kê.</a:t>
              </a:r>
            </a:p>
          </p:txBody>
        </p:sp>
      </p:grpSp>
      <p:grpSp>
        <p:nvGrpSpPr>
          <p:cNvPr id="30" name="Group 30"/>
          <p:cNvGrpSpPr/>
          <p:nvPr/>
        </p:nvGrpSpPr>
        <p:grpSpPr>
          <a:xfrm>
            <a:off x="4324881" y="6676347"/>
            <a:ext cx="11073064" cy="1333483"/>
            <a:chOff x="0" y="0"/>
            <a:chExt cx="2916363" cy="351205"/>
          </a:xfrm>
        </p:grpSpPr>
        <p:sp>
          <p:nvSpPr>
            <p:cNvPr id="31" name="Freeform 31"/>
            <p:cNvSpPr/>
            <p:nvPr/>
          </p:nvSpPr>
          <p:spPr>
            <a:xfrm>
              <a:off x="0" y="0"/>
              <a:ext cx="2916363" cy="351205"/>
            </a:xfrm>
            <a:custGeom>
              <a:avLst/>
              <a:gdLst/>
              <a:ahLst/>
              <a:cxnLst/>
              <a:rect l="l" t="t" r="r" b="b"/>
              <a:pathLst>
                <a:path w="2916363" h="351205">
                  <a:moveTo>
                    <a:pt x="16780" y="0"/>
                  </a:moveTo>
                  <a:lnTo>
                    <a:pt x="2899583" y="0"/>
                  </a:lnTo>
                  <a:cubicBezTo>
                    <a:pt x="2904033" y="0"/>
                    <a:pt x="2908301" y="1768"/>
                    <a:pt x="2911448" y="4915"/>
                  </a:cubicBezTo>
                  <a:cubicBezTo>
                    <a:pt x="2914595" y="8062"/>
                    <a:pt x="2916363" y="12330"/>
                    <a:pt x="2916363" y="16780"/>
                  </a:cubicBezTo>
                  <a:lnTo>
                    <a:pt x="2916363" y="334425"/>
                  </a:lnTo>
                  <a:cubicBezTo>
                    <a:pt x="2916363" y="338876"/>
                    <a:pt x="2914595" y="343144"/>
                    <a:pt x="2911448" y="346291"/>
                  </a:cubicBezTo>
                  <a:cubicBezTo>
                    <a:pt x="2908301" y="349437"/>
                    <a:pt x="2904033" y="351205"/>
                    <a:pt x="2899583" y="351205"/>
                  </a:cubicBezTo>
                  <a:lnTo>
                    <a:pt x="16780" y="351205"/>
                  </a:lnTo>
                  <a:cubicBezTo>
                    <a:pt x="12330" y="351205"/>
                    <a:pt x="8062" y="349437"/>
                    <a:pt x="4915" y="346291"/>
                  </a:cubicBezTo>
                  <a:cubicBezTo>
                    <a:pt x="1768" y="343144"/>
                    <a:pt x="0" y="338876"/>
                    <a:pt x="0" y="334425"/>
                  </a:cubicBezTo>
                  <a:lnTo>
                    <a:pt x="0" y="16780"/>
                  </a:lnTo>
                  <a:cubicBezTo>
                    <a:pt x="0" y="12330"/>
                    <a:pt x="1768" y="8062"/>
                    <a:pt x="4915" y="4915"/>
                  </a:cubicBezTo>
                  <a:cubicBezTo>
                    <a:pt x="8062" y="1768"/>
                    <a:pt x="12330" y="0"/>
                    <a:pt x="16780" y="0"/>
                  </a:cubicBezTo>
                  <a:close/>
                </a:path>
              </a:pathLst>
            </a:custGeom>
            <a:solidFill>
              <a:srgbClr val="000000">
                <a:alpha val="0"/>
              </a:srgbClr>
            </a:solidFill>
            <a:ln w="38100" cap="rnd">
              <a:solidFill>
                <a:srgbClr val="1A7CAF"/>
              </a:solidFill>
              <a:prstDash val="solid"/>
              <a:round/>
            </a:ln>
          </p:spPr>
        </p:sp>
        <p:sp>
          <p:nvSpPr>
            <p:cNvPr id="32" name="TextBox 32"/>
            <p:cNvSpPr txBox="1"/>
            <p:nvPr/>
          </p:nvSpPr>
          <p:spPr>
            <a:xfrm>
              <a:off x="0" y="-57150"/>
              <a:ext cx="2916363" cy="408355"/>
            </a:xfrm>
            <a:prstGeom prst="rect">
              <a:avLst/>
            </a:prstGeom>
          </p:spPr>
          <p:txBody>
            <a:bodyPr lIns="50800" tIns="50800" rIns="50800" bIns="50800" rtlCol="0" anchor="ctr"/>
            <a:lstStyle/>
            <a:p>
              <a:pPr algn="l">
                <a:lnSpc>
                  <a:spcPts val="3919"/>
                </a:lnSpc>
              </a:pPr>
              <a:r>
                <a:rPr lang="en-US" sz="2799">
                  <a:solidFill>
                    <a:srgbClr val="000000"/>
                  </a:solidFill>
                  <a:latin typeface="Open Sans"/>
                  <a:ea typeface="Open Sans"/>
                  <a:cs typeface="Open Sans"/>
                  <a:sym typeface="Open Sans"/>
                </a:rPr>
                <a:t>Xây dựng hệ thống quản lý khách sạn trực tuyến tích hợp chatbot AI hỗ trợ người dùng.</a:t>
              </a:r>
            </a:p>
          </p:txBody>
        </p:sp>
      </p:grpSp>
      <p:sp>
        <p:nvSpPr>
          <p:cNvPr id="33" name="Freeform 33"/>
          <p:cNvSpPr/>
          <p:nvPr/>
        </p:nvSpPr>
        <p:spPr>
          <a:xfrm>
            <a:off x="2574233" y="3400652"/>
            <a:ext cx="1539374" cy="1333483"/>
          </a:xfrm>
          <a:custGeom>
            <a:avLst/>
            <a:gdLst/>
            <a:ahLst/>
            <a:cxnLst/>
            <a:rect l="l" t="t" r="r" b="b"/>
            <a:pathLst>
              <a:path w="1539374" h="1333483">
                <a:moveTo>
                  <a:pt x="0" y="0"/>
                </a:moveTo>
                <a:lnTo>
                  <a:pt x="1539374" y="0"/>
                </a:lnTo>
                <a:lnTo>
                  <a:pt x="1539374" y="1333483"/>
                </a:lnTo>
                <a:lnTo>
                  <a:pt x="0" y="133348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34"/>
          <p:cNvSpPr txBox="1"/>
          <p:nvPr/>
        </p:nvSpPr>
        <p:spPr>
          <a:xfrm>
            <a:off x="302139" y="302004"/>
            <a:ext cx="1217258" cy="948649"/>
          </a:xfrm>
          <a:prstGeom prst="rect">
            <a:avLst/>
          </a:prstGeom>
        </p:spPr>
        <p:txBody>
          <a:bodyPr lIns="0" tIns="0" rIns="0" bIns="0" rtlCol="0" anchor="t">
            <a:spAutoFit/>
          </a:bodyPr>
          <a:lstStyle/>
          <a:p>
            <a:pPr algn="l">
              <a:lnSpc>
                <a:spcPts val="7466"/>
              </a:lnSpc>
            </a:pPr>
            <a:r>
              <a:rPr lang="en-US" sz="6222" b="1">
                <a:solidFill>
                  <a:srgbClr val="FFFFFF"/>
                </a:solidFill>
                <a:latin typeface="Eastman Grotesque Bold"/>
                <a:ea typeface="Eastman Grotesque Bold"/>
                <a:cs typeface="Eastman Grotesque Bold"/>
                <a:sym typeface="Eastman Grotesque Bold"/>
              </a:rPr>
              <a:t>IV</a:t>
            </a:r>
          </a:p>
        </p:txBody>
      </p:sp>
      <p:sp>
        <p:nvSpPr>
          <p:cNvPr id="35" name="TextBox 35"/>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15</a:t>
            </a:r>
          </a:p>
        </p:txBody>
      </p:sp>
      <p:sp>
        <p:nvSpPr>
          <p:cNvPr id="36" name="TextBox 36"/>
          <p:cNvSpPr txBox="1"/>
          <p:nvPr/>
        </p:nvSpPr>
        <p:spPr>
          <a:xfrm>
            <a:off x="1712413" y="447887"/>
            <a:ext cx="11622587" cy="807913"/>
          </a:xfrm>
          <a:prstGeom prst="rect">
            <a:avLst/>
          </a:prstGeom>
        </p:spPr>
        <p:txBody>
          <a:bodyPr wrap="square" lIns="0" tIns="0" rIns="0" bIns="0" rtlCol="0" anchor="t">
            <a:spAutoFit/>
          </a:bodyPr>
          <a:lstStyle/>
          <a:p>
            <a:pPr marL="0" lvl="0" indent="0" algn="l">
              <a:lnSpc>
                <a:spcPts val="6317"/>
              </a:lnSpc>
              <a:spcBef>
                <a:spcPct val="0"/>
              </a:spcBef>
            </a:pPr>
            <a:r>
              <a:rPr lang="en-US" sz="5264" b="1" dirty="0">
                <a:solidFill>
                  <a:srgbClr val="123586"/>
                </a:solidFill>
                <a:latin typeface="Eastman Grotesque Bold"/>
                <a:ea typeface="Eastman Grotesque Bold"/>
                <a:cs typeface="Eastman Grotesque Bold"/>
                <a:sym typeface="Eastman Grotesque Bold"/>
              </a:rPr>
              <a:t>KẾT </a:t>
            </a:r>
            <a:r>
              <a:rPr lang="en-US" sz="5264" b="1" dirty="0" smtClean="0">
                <a:solidFill>
                  <a:srgbClr val="123586"/>
                </a:solidFill>
                <a:latin typeface="Eastman Grotesque Bold"/>
                <a:ea typeface="Eastman Grotesque Bold"/>
                <a:cs typeface="Eastman Grotesque Bold"/>
                <a:sym typeface="Eastman Grotesque Bold"/>
              </a:rPr>
              <a:t>LUẬN</a:t>
            </a:r>
            <a:endParaRPr lang="en-US" sz="5264" b="1" dirty="0">
              <a:solidFill>
                <a:srgbClr val="123586"/>
              </a:solidFill>
              <a:latin typeface="Eastman Grotesque Bold"/>
              <a:ea typeface="Eastman Grotesque Bold"/>
              <a:cs typeface="Eastman Grotesque Bold"/>
              <a:sym typeface="Eastman Grotesque Bold"/>
            </a:endParaRPr>
          </a:p>
        </p:txBody>
      </p:sp>
      <p:sp>
        <p:nvSpPr>
          <p:cNvPr id="37" name="Freeform 37"/>
          <p:cNvSpPr/>
          <p:nvPr/>
        </p:nvSpPr>
        <p:spPr>
          <a:xfrm>
            <a:off x="2574233" y="6566964"/>
            <a:ext cx="1539374" cy="1333483"/>
          </a:xfrm>
          <a:custGeom>
            <a:avLst/>
            <a:gdLst/>
            <a:ahLst/>
            <a:cxnLst/>
            <a:rect l="l" t="t" r="r" b="b"/>
            <a:pathLst>
              <a:path w="1539374" h="1333483">
                <a:moveTo>
                  <a:pt x="0" y="0"/>
                </a:moveTo>
                <a:lnTo>
                  <a:pt x="1539374" y="0"/>
                </a:lnTo>
                <a:lnTo>
                  <a:pt x="1539374" y="1333482"/>
                </a:lnTo>
                <a:lnTo>
                  <a:pt x="0" y="13334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8" name="Freeform 38"/>
          <p:cNvSpPr/>
          <p:nvPr/>
        </p:nvSpPr>
        <p:spPr>
          <a:xfrm>
            <a:off x="2574233" y="4985831"/>
            <a:ext cx="1539374" cy="1333483"/>
          </a:xfrm>
          <a:custGeom>
            <a:avLst/>
            <a:gdLst/>
            <a:ahLst/>
            <a:cxnLst/>
            <a:rect l="l" t="t" r="r" b="b"/>
            <a:pathLst>
              <a:path w="1539374" h="1333483">
                <a:moveTo>
                  <a:pt x="0" y="0"/>
                </a:moveTo>
                <a:lnTo>
                  <a:pt x="1539374" y="0"/>
                </a:lnTo>
                <a:lnTo>
                  <a:pt x="1539374" y="1333483"/>
                </a:lnTo>
                <a:lnTo>
                  <a:pt x="0" y="133348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50078"/>
            <a:ext cx="18288000" cy="436922"/>
            <a:chOff x="0" y="0"/>
            <a:chExt cx="4816593" cy="115074"/>
          </a:xfrm>
        </p:grpSpPr>
        <p:sp>
          <p:nvSpPr>
            <p:cNvPr id="3" name="Freeform 3"/>
            <p:cNvSpPr/>
            <p:nvPr/>
          </p:nvSpPr>
          <p:spPr>
            <a:xfrm>
              <a:off x="0" y="0"/>
              <a:ext cx="4816592" cy="115074"/>
            </a:xfrm>
            <a:custGeom>
              <a:avLst/>
              <a:gdLst/>
              <a:ahLst/>
              <a:cxnLst/>
              <a:rect l="l" t="t" r="r" b="b"/>
              <a:pathLst>
                <a:path w="4816592" h="115074">
                  <a:moveTo>
                    <a:pt x="0" y="0"/>
                  </a:moveTo>
                  <a:lnTo>
                    <a:pt x="4816592" y="0"/>
                  </a:lnTo>
                  <a:lnTo>
                    <a:pt x="4816592" y="115074"/>
                  </a:lnTo>
                  <a:lnTo>
                    <a:pt x="0" y="115074"/>
                  </a:lnTo>
                  <a:close/>
                </a:path>
              </a:pathLst>
            </a:custGeom>
            <a:solidFill>
              <a:srgbClr val="123586"/>
            </a:solidFill>
          </p:spPr>
        </p:sp>
        <p:sp>
          <p:nvSpPr>
            <p:cNvPr id="4" name="TextBox 4"/>
            <p:cNvSpPr txBox="1"/>
            <p:nvPr/>
          </p:nvSpPr>
          <p:spPr>
            <a:xfrm>
              <a:off x="0" y="-38100"/>
              <a:ext cx="4816593" cy="153174"/>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0" y="10068119"/>
            <a:ext cx="18288000" cy="218881"/>
            <a:chOff x="0" y="0"/>
            <a:chExt cx="4816593" cy="57648"/>
          </a:xfrm>
        </p:grpSpPr>
        <p:sp>
          <p:nvSpPr>
            <p:cNvPr id="6" name="Freeform 6"/>
            <p:cNvSpPr/>
            <p:nvPr/>
          </p:nvSpPr>
          <p:spPr>
            <a:xfrm>
              <a:off x="0" y="0"/>
              <a:ext cx="4816592" cy="57648"/>
            </a:xfrm>
            <a:custGeom>
              <a:avLst/>
              <a:gdLst/>
              <a:ahLst/>
              <a:cxnLst/>
              <a:rect l="l" t="t" r="r" b="b"/>
              <a:pathLst>
                <a:path w="4816592" h="57648">
                  <a:moveTo>
                    <a:pt x="0" y="0"/>
                  </a:moveTo>
                  <a:lnTo>
                    <a:pt x="4816592" y="0"/>
                  </a:lnTo>
                  <a:lnTo>
                    <a:pt x="4816592" y="57648"/>
                  </a:lnTo>
                  <a:lnTo>
                    <a:pt x="0" y="57648"/>
                  </a:lnTo>
                  <a:close/>
                </a:path>
              </a:pathLst>
            </a:custGeom>
            <a:solidFill>
              <a:srgbClr val="517DED"/>
            </a:solidFill>
          </p:spPr>
        </p:sp>
        <p:sp>
          <p:nvSpPr>
            <p:cNvPr id="7" name="TextBox 7"/>
            <p:cNvSpPr txBox="1"/>
            <p:nvPr/>
          </p:nvSpPr>
          <p:spPr>
            <a:xfrm>
              <a:off x="0" y="-38100"/>
              <a:ext cx="4816593" cy="95748"/>
            </a:xfrm>
            <a:prstGeom prst="rect">
              <a:avLst/>
            </a:prstGeom>
          </p:spPr>
          <p:txBody>
            <a:bodyPr lIns="50800" tIns="50800" rIns="50800" bIns="50800" rtlCol="0" anchor="ctr"/>
            <a:lstStyle/>
            <a:p>
              <a:pPr algn="ctr">
                <a:lnSpc>
                  <a:spcPts val="2939"/>
                </a:lnSpc>
              </a:pPr>
              <a:endParaRPr/>
            </a:p>
          </p:txBody>
        </p:sp>
      </p:grpSp>
      <p:sp>
        <p:nvSpPr>
          <p:cNvPr id="8" name="Freeform 8"/>
          <p:cNvSpPr/>
          <p:nvPr/>
        </p:nvSpPr>
        <p:spPr>
          <a:xfrm flipH="1" flipV="1">
            <a:off x="12808063" y="-177530"/>
            <a:ext cx="6733397" cy="6640813"/>
          </a:xfrm>
          <a:custGeom>
            <a:avLst/>
            <a:gdLst/>
            <a:ahLst/>
            <a:cxnLst/>
            <a:rect l="l" t="t" r="r" b="b"/>
            <a:pathLst>
              <a:path w="6733397" h="6640813">
                <a:moveTo>
                  <a:pt x="6733398" y="6640813"/>
                </a:moveTo>
                <a:lnTo>
                  <a:pt x="0" y="6640813"/>
                </a:lnTo>
                <a:lnTo>
                  <a:pt x="0" y="0"/>
                </a:lnTo>
                <a:lnTo>
                  <a:pt x="6733398" y="0"/>
                </a:lnTo>
                <a:lnTo>
                  <a:pt x="6733398" y="6640813"/>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9" name="Group 9"/>
          <p:cNvGrpSpPr/>
          <p:nvPr/>
        </p:nvGrpSpPr>
        <p:grpSpPr>
          <a:xfrm>
            <a:off x="-459221" y="-177530"/>
            <a:ext cx="1978618" cy="1917242"/>
            <a:chOff x="0" y="0"/>
            <a:chExt cx="2756004" cy="2670514"/>
          </a:xfrm>
        </p:grpSpPr>
        <p:sp>
          <p:nvSpPr>
            <p:cNvPr id="10" name="Freeform 10"/>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11" name="Freeform 11"/>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grpSp>
        <p:nvGrpSpPr>
          <p:cNvPr id="12" name="Group 12"/>
          <p:cNvGrpSpPr/>
          <p:nvPr/>
        </p:nvGrpSpPr>
        <p:grpSpPr>
          <a:xfrm>
            <a:off x="739709" y="-7591"/>
            <a:ext cx="5095607" cy="1567994"/>
            <a:chOff x="0" y="0"/>
            <a:chExt cx="4484648" cy="1379993"/>
          </a:xfrm>
        </p:grpSpPr>
        <p:sp>
          <p:nvSpPr>
            <p:cNvPr id="13" name="Freeform 13"/>
            <p:cNvSpPr/>
            <p:nvPr/>
          </p:nvSpPr>
          <p:spPr>
            <a:xfrm>
              <a:off x="0" y="0"/>
              <a:ext cx="4484648" cy="1379993"/>
            </a:xfrm>
            <a:custGeom>
              <a:avLst/>
              <a:gdLst/>
              <a:ahLst/>
              <a:cxnLst/>
              <a:rect l="l" t="t" r="r" b="b"/>
              <a:pathLst>
                <a:path w="4484648" h="1379993">
                  <a:moveTo>
                    <a:pt x="689996" y="0"/>
                  </a:moveTo>
                  <a:lnTo>
                    <a:pt x="3794651" y="0"/>
                  </a:lnTo>
                  <a:cubicBezTo>
                    <a:pt x="4175726" y="0"/>
                    <a:pt x="4484648" y="308922"/>
                    <a:pt x="4484648" y="689996"/>
                  </a:cubicBezTo>
                  <a:lnTo>
                    <a:pt x="4484648" y="689996"/>
                  </a:lnTo>
                  <a:cubicBezTo>
                    <a:pt x="4484648" y="1071071"/>
                    <a:pt x="4175726" y="1379993"/>
                    <a:pt x="3794651" y="1379993"/>
                  </a:cubicBezTo>
                  <a:lnTo>
                    <a:pt x="689996" y="1379993"/>
                  </a:lnTo>
                  <a:cubicBezTo>
                    <a:pt x="308922" y="1379993"/>
                    <a:pt x="0" y="1071071"/>
                    <a:pt x="0" y="689996"/>
                  </a:cubicBezTo>
                  <a:lnTo>
                    <a:pt x="0" y="689996"/>
                  </a:lnTo>
                  <a:cubicBezTo>
                    <a:pt x="0" y="308922"/>
                    <a:pt x="308922" y="0"/>
                    <a:pt x="689996" y="0"/>
                  </a:cubicBezTo>
                  <a:close/>
                </a:path>
              </a:pathLst>
            </a:custGeom>
            <a:solidFill>
              <a:srgbClr val="000000">
                <a:alpha val="0"/>
              </a:srgbClr>
            </a:solidFill>
            <a:ln w="95250" cap="rnd">
              <a:solidFill>
                <a:srgbClr val="123586"/>
              </a:solidFill>
              <a:prstDash val="solid"/>
              <a:round/>
            </a:ln>
          </p:spPr>
        </p:sp>
        <p:sp>
          <p:nvSpPr>
            <p:cNvPr id="14" name="TextBox 14"/>
            <p:cNvSpPr txBox="1"/>
            <p:nvPr/>
          </p:nvSpPr>
          <p:spPr>
            <a:xfrm>
              <a:off x="0" y="-47625"/>
              <a:ext cx="4484648" cy="1427618"/>
            </a:xfrm>
            <a:prstGeom prst="rect">
              <a:avLst/>
            </a:prstGeom>
          </p:spPr>
          <p:txBody>
            <a:bodyPr lIns="0" tIns="0" rIns="0" bIns="0" rtlCol="0" anchor="ctr"/>
            <a:lstStyle/>
            <a:p>
              <a:pPr algn="l">
                <a:lnSpc>
                  <a:spcPts val="6480"/>
                </a:lnSpc>
              </a:pPr>
              <a:endParaRPr/>
            </a:p>
          </p:txBody>
        </p:sp>
      </p:grpSp>
      <p:grpSp>
        <p:nvGrpSpPr>
          <p:cNvPr id="15" name="Group 15"/>
          <p:cNvGrpSpPr/>
          <p:nvPr/>
        </p:nvGrpSpPr>
        <p:grpSpPr>
          <a:xfrm>
            <a:off x="16998879" y="869783"/>
            <a:ext cx="1289121" cy="128912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17" name="TextBox 17"/>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2/3</a:t>
              </a:r>
            </a:p>
          </p:txBody>
        </p:sp>
      </p:grpSp>
      <p:grpSp>
        <p:nvGrpSpPr>
          <p:cNvPr id="18" name="Group 18"/>
          <p:cNvGrpSpPr/>
          <p:nvPr/>
        </p:nvGrpSpPr>
        <p:grpSpPr>
          <a:xfrm>
            <a:off x="1712414" y="1739712"/>
            <a:ext cx="6987925" cy="1166937"/>
            <a:chOff x="0" y="0"/>
            <a:chExt cx="9317233" cy="1555916"/>
          </a:xfrm>
        </p:grpSpPr>
        <p:grpSp>
          <p:nvGrpSpPr>
            <p:cNvPr id="19" name="Group 19"/>
            <p:cNvGrpSpPr/>
            <p:nvPr/>
          </p:nvGrpSpPr>
          <p:grpSpPr>
            <a:xfrm>
              <a:off x="0" y="0"/>
              <a:ext cx="1555916" cy="155591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CA78"/>
              </a:solidFill>
              <a:ln cap="sq">
                <a:noFill/>
                <a:prstDash val="solid"/>
                <a:miter/>
              </a:ln>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4759"/>
                  </a:lnSpc>
                </a:pPr>
                <a:r>
                  <a:rPr lang="en-US" sz="3399" b="1">
                    <a:solidFill>
                      <a:srgbClr val="123586"/>
                    </a:solidFill>
                    <a:latin typeface="Open Sans Bold"/>
                    <a:ea typeface="Open Sans Bold"/>
                    <a:cs typeface="Open Sans Bold"/>
                    <a:sym typeface="Open Sans Bold"/>
                  </a:rPr>
                  <a:t>2</a:t>
                </a:r>
              </a:p>
            </p:txBody>
          </p:sp>
        </p:grpSp>
        <p:sp>
          <p:nvSpPr>
            <p:cNvPr id="22" name="TextBox 22"/>
            <p:cNvSpPr txBox="1"/>
            <p:nvPr/>
          </p:nvSpPr>
          <p:spPr>
            <a:xfrm>
              <a:off x="1555916" y="304883"/>
              <a:ext cx="7761317" cy="949325"/>
            </a:xfrm>
            <a:prstGeom prst="rect">
              <a:avLst/>
            </a:prstGeom>
          </p:spPr>
          <p:txBody>
            <a:bodyPr lIns="0" tIns="0" rIns="0" bIns="0" rtlCol="0" anchor="t">
              <a:spAutoFit/>
            </a:bodyPr>
            <a:lstStyle/>
            <a:p>
              <a:pPr algn="l">
                <a:lnSpc>
                  <a:spcPts val="5519"/>
                </a:lnSpc>
              </a:pPr>
              <a:r>
                <a:rPr lang="en-US" sz="4599" b="1">
                  <a:solidFill>
                    <a:srgbClr val="123586"/>
                  </a:solidFill>
                  <a:latin typeface="Eastman Grotesque Bold"/>
                  <a:ea typeface="Eastman Grotesque Bold"/>
                  <a:cs typeface="Eastman Grotesque Bold"/>
                  <a:sym typeface="Eastman Grotesque Bold"/>
                </a:rPr>
                <a:t> Hạn chế</a:t>
              </a:r>
            </a:p>
          </p:txBody>
        </p:sp>
      </p:grpSp>
      <p:sp>
        <p:nvSpPr>
          <p:cNvPr id="23" name="AutoShape 23"/>
          <p:cNvSpPr/>
          <p:nvPr/>
        </p:nvSpPr>
        <p:spPr>
          <a:xfrm>
            <a:off x="2813116" y="2810652"/>
            <a:ext cx="5887224" cy="0"/>
          </a:xfrm>
          <a:prstGeom prst="line">
            <a:avLst/>
          </a:prstGeom>
          <a:ln w="38100" cap="flat">
            <a:solidFill>
              <a:srgbClr val="F9CA78"/>
            </a:solidFill>
            <a:prstDash val="solid"/>
            <a:headEnd type="none" w="sm" len="sm"/>
            <a:tailEnd type="none" w="sm" len="sm"/>
          </a:ln>
        </p:spPr>
      </p:sp>
      <p:grpSp>
        <p:nvGrpSpPr>
          <p:cNvPr id="24" name="Group 24"/>
          <p:cNvGrpSpPr/>
          <p:nvPr/>
        </p:nvGrpSpPr>
        <p:grpSpPr>
          <a:xfrm>
            <a:off x="4324881" y="3400652"/>
            <a:ext cx="11343775" cy="1333483"/>
            <a:chOff x="0" y="0"/>
            <a:chExt cx="2987661" cy="351205"/>
          </a:xfrm>
        </p:grpSpPr>
        <p:sp>
          <p:nvSpPr>
            <p:cNvPr id="25" name="Freeform 25"/>
            <p:cNvSpPr/>
            <p:nvPr/>
          </p:nvSpPr>
          <p:spPr>
            <a:xfrm>
              <a:off x="0" y="0"/>
              <a:ext cx="2987661" cy="351205"/>
            </a:xfrm>
            <a:custGeom>
              <a:avLst/>
              <a:gdLst/>
              <a:ahLst/>
              <a:cxnLst/>
              <a:rect l="l" t="t" r="r" b="b"/>
              <a:pathLst>
                <a:path w="2987661" h="351205">
                  <a:moveTo>
                    <a:pt x="16380" y="0"/>
                  </a:moveTo>
                  <a:lnTo>
                    <a:pt x="2971281" y="0"/>
                  </a:lnTo>
                  <a:cubicBezTo>
                    <a:pt x="2980327" y="0"/>
                    <a:pt x="2987661" y="7333"/>
                    <a:pt x="2987661" y="16380"/>
                  </a:cubicBezTo>
                  <a:lnTo>
                    <a:pt x="2987661" y="334826"/>
                  </a:lnTo>
                  <a:cubicBezTo>
                    <a:pt x="2987661" y="343872"/>
                    <a:pt x="2980327" y="351205"/>
                    <a:pt x="2971281" y="351205"/>
                  </a:cubicBezTo>
                  <a:lnTo>
                    <a:pt x="16380" y="351205"/>
                  </a:lnTo>
                  <a:cubicBezTo>
                    <a:pt x="7333" y="351205"/>
                    <a:pt x="0" y="343872"/>
                    <a:pt x="0" y="334826"/>
                  </a:cubicBezTo>
                  <a:lnTo>
                    <a:pt x="0" y="16380"/>
                  </a:lnTo>
                  <a:cubicBezTo>
                    <a:pt x="0" y="7333"/>
                    <a:pt x="7333" y="0"/>
                    <a:pt x="16380" y="0"/>
                  </a:cubicBezTo>
                  <a:close/>
                </a:path>
              </a:pathLst>
            </a:custGeom>
            <a:solidFill>
              <a:srgbClr val="000000">
                <a:alpha val="0"/>
              </a:srgbClr>
            </a:solidFill>
            <a:ln w="38100" cap="rnd">
              <a:solidFill>
                <a:srgbClr val="1457A8"/>
              </a:solidFill>
              <a:prstDash val="solid"/>
              <a:round/>
            </a:ln>
          </p:spPr>
        </p:sp>
        <p:sp>
          <p:nvSpPr>
            <p:cNvPr id="26" name="TextBox 26"/>
            <p:cNvSpPr txBox="1"/>
            <p:nvPr/>
          </p:nvSpPr>
          <p:spPr>
            <a:xfrm>
              <a:off x="0" y="-57150"/>
              <a:ext cx="2987661" cy="408355"/>
            </a:xfrm>
            <a:prstGeom prst="rect">
              <a:avLst/>
            </a:prstGeom>
          </p:spPr>
          <p:txBody>
            <a:bodyPr lIns="50800" tIns="50800" rIns="50800" bIns="50800" rtlCol="0" anchor="ctr"/>
            <a:lstStyle/>
            <a:p>
              <a:pPr algn="l">
                <a:lnSpc>
                  <a:spcPts val="3779"/>
                </a:lnSpc>
              </a:pPr>
              <a:r>
                <a:rPr lang="en-US" sz="2699">
                  <a:solidFill>
                    <a:srgbClr val="000000"/>
                  </a:solidFill>
                  <a:latin typeface="Open Sans"/>
                  <a:ea typeface="Open Sans"/>
                  <a:cs typeface="Open Sans"/>
                  <a:sym typeface="Open Sans"/>
                </a:rPr>
                <a:t>Còn khá nhiều chức năng vẫn chưa được tối ưu hoàn toàn, có thể ảnh hưởng đến trải nghiệm người dùng.</a:t>
              </a:r>
            </a:p>
          </p:txBody>
        </p:sp>
      </p:grpSp>
      <p:grpSp>
        <p:nvGrpSpPr>
          <p:cNvPr id="27" name="Group 27"/>
          <p:cNvGrpSpPr/>
          <p:nvPr/>
        </p:nvGrpSpPr>
        <p:grpSpPr>
          <a:xfrm>
            <a:off x="4324881" y="5026248"/>
            <a:ext cx="11343775" cy="1229017"/>
            <a:chOff x="0" y="0"/>
            <a:chExt cx="2987661" cy="323692"/>
          </a:xfrm>
        </p:grpSpPr>
        <p:sp>
          <p:nvSpPr>
            <p:cNvPr id="28" name="Freeform 28"/>
            <p:cNvSpPr/>
            <p:nvPr/>
          </p:nvSpPr>
          <p:spPr>
            <a:xfrm>
              <a:off x="0" y="0"/>
              <a:ext cx="2987661" cy="323692"/>
            </a:xfrm>
            <a:custGeom>
              <a:avLst/>
              <a:gdLst/>
              <a:ahLst/>
              <a:cxnLst/>
              <a:rect l="l" t="t" r="r" b="b"/>
              <a:pathLst>
                <a:path w="2987661" h="323692">
                  <a:moveTo>
                    <a:pt x="16380" y="0"/>
                  </a:moveTo>
                  <a:lnTo>
                    <a:pt x="2971281" y="0"/>
                  </a:lnTo>
                  <a:cubicBezTo>
                    <a:pt x="2980327" y="0"/>
                    <a:pt x="2987661" y="7333"/>
                    <a:pt x="2987661" y="16380"/>
                  </a:cubicBezTo>
                  <a:lnTo>
                    <a:pt x="2987661" y="307312"/>
                  </a:lnTo>
                  <a:cubicBezTo>
                    <a:pt x="2987661" y="316358"/>
                    <a:pt x="2980327" y="323692"/>
                    <a:pt x="2971281" y="323692"/>
                  </a:cubicBezTo>
                  <a:lnTo>
                    <a:pt x="16380" y="323692"/>
                  </a:lnTo>
                  <a:cubicBezTo>
                    <a:pt x="7333" y="323692"/>
                    <a:pt x="0" y="316358"/>
                    <a:pt x="0" y="307312"/>
                  </a:cubicBezTo>
                  <a:lnTo>
                    <a:pt x="0" y="16380"/>
                  </a:lnTo>
                  <a:cubicBezTo>
                    <a:pt x="0" y="7333"/>
                    <a:pt x="7333" y="0"/>
                    <a:pt x="16380" y="0"/>
                  </a:cubicBezTo>
                  <a:close/>
                </a:path>
              </a:pathLst>
            </a:custGeom>
            <a:solidFill>
              <a:srgbClr val="000000">
                <a:alpha val="0"/>
              </a:srgbClr>
            </a:solidFill>
            <a:ln w="38100" cap="rnd">
              <a:solidFill>
                <a:srgbClr val="1A7CAF"/>
              </a:solidFill>
              <a:prstDash val="solid"/>
              <a:round/>
            </a:ln>
          </p:spPr>
        </p:sp>
        <p:sp>
          <p:nvSpPr>
            <p:cNvPr id="29" name="TextBox 29"/>
            <p:cNvSpPr txBox="1"/>
            <p:nvPr/>
          </p:nvSpPr>
          <p:spPr>
            <a:xfrm>
              <a:off x="0" y="-57150"/>
              <a:ext cx="2987661" cy="380842"/>
            </a:xfrm>
            <a:prstGeom prst="rect">
              <a:avLst/>
            </a:prstGeom>
          </p:spPr>
          <p:txBody>
            <a:bodyPr lIns="50800" tIns="50800" rIns="50800" bIns="50800" rtlCol="0" anchor="ctr"/>
            <a:lstStyle/>
            <a:p>
              <a:pPr algn="l">
                <a:lnSpc>
                  <a:spcPts val="3919"/>
                </a:lnSpc>
              </a:pPr>
              <a:r>
                <a:rPr lang="en-US" sz="2799">
                  <a:solidFill>
                    <a:srgbClr val="000000"/>
                  </a:solidFill>
                  <a:latin typeface="Open Sans"/>
                  <a:ea typeface="Open Sans"/>
                  <a:cs typeface="Open Sans"/>
                  <a:sym typeface="Open Sans"/>
                </a:rPr>
                <a:t>Giao diện hiện tại còn đơn giản, chưa thật sự thu hút. Chatbot còn ở mức cơ bản chưa đáp ứng hoàn toàn các yêu cầu của người dùng</a:t>
              </a:r>
            </a:p>
          </p:txBody>
        </p:sp>
      </p:grpSp>
      <p:grpSp>
        <p:nvGrpSpPr>
          <p:cNvPr id="30" name="Group 30"/>
          <p:cNvGrpSpPr/>
          <p:nvPr/>
        </p:nvGrpSpPr>
        <p:grpSpPr>
          <a:xfrm>
            <a:off x="4324881" y="6676347"/>
            <a:ext cx="11343775" cy="1333483"/>
            <a:chOff x="0" y="0"/>
            <a:chExt cx="2987661" cy="351205"/>
          </a:xfrm>
        </p:grpSpPr>
        <p:sp>
          <p:nvSpPr>
            <p:cNvPr id="31" name="Freeform 31"/>
            <p:cNvSpPr/>
            <p:nvPr/>
          </p:nvSpPr>
          <p:spPr>
            <a:xfrm>
              <a:off x="0" y="0"/>
              <a:ext cx="2987661" cy="351205"/>
            </a:xfrm>
            <a:custGeom>
              <a:avLst/>
              <a:gdLst/>
              <a:ahLst/>
              <a:cxnLst/>
              <a:rect l="l" t="t" r="r" b="b"/>
              <a:pathLst>
                <a:path w="2987661" h="351205">
                  <a:moveTo>
                    <a:pt x="16380" y="0"/>
                  </a:moveTo>
                  <a:lnTo>
                    <a:pt x="2971281" y="0"/>
                  </a:lnTo>
                  <a:cubicBezTo>
                    <a:pt x="2980327" y="0"/>
                    <a:pt x="2987661" y="7333"/>
                    <a:pt x="2987661" y="16380"/>
                  </a:cubicBezTo>
                  <a:lnTo>
                    <a:pt x="2987661" y="334826"/>
                  </a:lnTo>
                  <a:cubicBezTo>
                    <a:pt x="2987661" y="343872"/>
                    <a:pt x="2980327" y="351205"/>
                    <a:pt x="2971281" y="351205"/>
                  </a:cubicBezTo>
                  <a:lnTo>
                    <a:pt x="16380" y="351205"/>
                  </a:lnTo>
                  <a:cubicBezTo>
                    <a:pt x="7333" y="351205"/>
                    <a:pt x="0" y="343872"/>
                    <a:pt x="0" y="334826"/>
                  </a:cubicBezTo>
                  <a:lnTo>
                    <a:pt x="0" y="16380"/>
                  </a:lnTo>
                  <a:cubicBezTo>
                    <a:pt x="0" y="7333"/>
                    <a:pt x="7333" y="0"/>
                    <a:pt x="16380" y="0"/>
                  </a:cubicBezTo>
                  <a:close/>
                </a:path>
              </a:pathLst>
            </a:custGeom>
            <a:solidFill>
              <a:srgbClr val="000000">
                <a:alpha val="0"/>
              </a:srgbClr>
            </a:solidFill>
            <a:ln w="38100" cap="rnd">
              <a:solidFill>
                <a:srgbClr val="1A7CAF"/>
              </a:solidFill>
              <a:prstDash val="solid"/>
              <a:round/>
            </a:ln>
          </p:spPr>
        </p:sp>
        <p:sp>
          <p:nvSpPr>
            <p:cNvPr id="32" name="TextBox 32"/>
            <p:cNvSpPr txBox="1"/>
            <p:nvPr/>
          </p:nvSpPr>
          <p:spPr>
            <a:xfrm>
              <a:off x="0" y="-57150"/>
              <a:ext cx="2987661" cy="408355"/>
            </a:xfrm>
            <a:prstGeom prst="rect">
              <a:avLst/>
            </a:prstGeom>
          </p:spPr>
          <p:txBody>
            <a:bodyPr lIns="50800" tIns="50800" rIns="50800" bIns="50800" rtlCol="0" anchor="ctr"/>
            <a:lstStyle/>
            <a:p>
              <a:pPr algn="l">
                <a:lnSpc>
                  <a:spcPts val="3919"/>
                </a:lnSpc>
              </a:pPr>
              <a:r>
                <a:rPr lang="en-US" sz="2799">
                  <a:solidFill>
                    <a:srgbClr val="000000"/>
                  </a:solidFill>
                  <a:latin typeface="Open Sans"/>
                  <a:ea typeface="Open Sans"/>
                  <a:cs typeface="Open Sans"/>
                  <a:sym typeface="Open Sans"/>
                </a:rPr>
                <a:t>Thiếu các hình thức đăng nhập hiện đại như số điện thoại hoặc Facebook.</a:t>
              </a:r>
            </a:p>
          </p:txBody>
        </p:sp>
      </p:grpSp>
      <p:sp>
        <p:nvSpPr>
          <p:cNvPr id="33" name="Freeform 33"/>
          <p:cNvSpPr/>
          <p:nvPr/>
        </p:nvSpPr>
        <p:spPr>
          <a:xfrm>
            <a:off x="2813116" y="3516934"/>
            <a:ext cx="1217201" cy="1217201"/>
          </a:xfrm>
          <a:custGeom>
            <a:avLst/>
            <a:gdLst/>
            <a:ahLst/>
            <a:cxnLst/>
            <a:rect l="l" t="t" r="r" b="b"/>
            <a:pathLst>
              <a:path w="1217201" h="1217201">
                <a:moveTo>
                  <a:pt x="0" y="0"/>
                </a:moveTo>
                <a:lnTo>
                  <a:pt x="1217201" y="0"/>
                </a:lnTo>
                <a:lnTo>
                  <a:pt x="1217201" y="1217201"/>
                </a:lnTo>
                <a:lnTo>
                  <a:pt x="0" y="12172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34"/>
          <p:cNvSpPr txBox="1"/>
          <p:nvPr/>
        </p:nvSpPr>
        <p:spPr>
          <a:xfrm>
            <a:off x="302139" y="302004"/>
            <a:ext cx="1217258" cy="948649"/>
          </a:xfrm>
          <a:prstGeom prst="rect">
            <a:avLst/>
          </a:prstGeom>
        </p:spPr>
        <p:txBody>
          <a:bodyPr lIns="0" tIns="0" rIns="0" bIns="0" rtlCol="0" anchor="t">
            <a:spAutoFit/>
          </a:bodyPr>
          <a:lstStyle/>
          <a:p>
            <a:pPr algn="l">
              <a:lnSpc>
                <a:spcPts val="7466"/>
              </a:lnSpc>
            </a:pPr>
            <a:r>
              <a:rPr lang="en-US" sz="6222" b="1">
                <a:solidFill>
                  <a:srgbClr val="FFFFFF"/>
                </a:solidFill>
                <a:latin typeface="Eastman Grotesque Bold"/>
                <a:ea typeface="Eastman Grotesque Bold"/>
                <a:cs typeface="Eastman Grotesque Bold"/>
                <a:sym typeface="Eastman Grotesque Bold"/>
              </a:rPr>
              <a:t>IV</a:t>
            </a:r>
          </a:p>
        </p:txBody>
      </p:sp>
      <p:sp>
        <p:nvSpPr>
          <p:cNvPr id="35" name="TextBox 35"/>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16</a:t>
            </a:r>
          </a:p>
        </p:txBody>
      </p:sp>
      <p:sp>
        <p:nvSpPr>
          <p:cNvPr id="36" name="TextBox 36"/>
          <p:cNvSpPr txBox="1"/>
          <p:nvPr/>
        </p:nvSpPr>
        <p:spPr>
          <a:xfrm>
            <a:off x="1712414" y="447887"/>
            <a:ext cx="4513928" cy="802766"/>
          </a:xfrm>
          <a:prstGeom prst="rect">
            <a:avLst/>
          </a:prstGeom>
        </p:spPr>
        <p:txBody>
          <a:bodyPr lIns="0" tIns="0" rIns="0" bIns="0" rtlCol="0" anchor="t">
            <a:spAutoFit/>
          </a:bodyPr>
          <a:lstStyle/>
          <a:p>
            <a:pPr marL="0" lvl="0" indent="0" algn="l">
              <a:lnSpc>
                <a:spcPts val="6317"/>
              </a:lnSpc>
              <a:spcBef>
                <a:spcPct val="0"/>
              </a:spcBef>
            </a:pPr>
            <a:r>
              <a:rPr lang="en-US" sz="5264" b="1">
                <a:solidFill>
                  <a:srgbClr val="123586"/>
                </a:solidFill>
                <a:latin typeface="Eastman Grotesque Bold"/>
                <a:ea typeface="Eastman Grotesque Bold"/>
                <a:cs typeface="Eastman Grotesque Bold"/>
                <a:sym typeface="Eastman Grotesque Bold"/>
              </a:rPr>
              <a:t>KẾT LUẬN</a:t>
            </a:r>
          </a:p>
        </p:txBody>
      </p:sp>
      <p:sp>
        <p:nvSpPr>
          <p:cNvPr id="37" name="Freeform 37"/>
          <p:cNvSpPr/>
          <p:nvPr/>
        </p:nvSpPr>
        <p:spPr>
          <a:xfrm>
            <a:off x="2813116" y="5154781"/>
            <a:ext cx="1217201" cy="1217201"/>
          </a:xfrm>
          <a:custGeom>
            <a:avLst/>
            <a:gdLst/>
            <a:ahLst/>
            <a:cxnLst/>
            <a:rect l="l" t="t" r="r" b="b"/>
            <a:pathLst>
              <a:path w="1217201" h="1217201">
                <a:moveTo>
                  <a:pt x="0" y="0"/>
                </a:moveTo>
                <a:lnTo>
                  <a:pt x="1217201" y="0"/>
                </a:lnTo>
                <a:lnTo>
                  <a:pt x="1217201" y="1217201"/>
                </a:lnTo>
                <a:lnTo>
                  <a:pt x="0" y="12172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8" name="Freeform 38"/>
          <p:cNvSpPr/>
          <p:nvPr/>
        </p:nvSpPr>
        <p:spPr>
          <a:xfrm>
            <a:off x="2813116" y="6791082"/>
            <a:ext cx="1217201" cy="1217201"/>
          </a:xfrm>
          <a:custGeom>
            <a:avLst/>
            <a:gdLst/>
            <a:ahLst/>
            <a:cxnLst/>
            <a:rect l="l" t="t" r="r" b="b"/>
            <a:pathLst>
              <a:path w="1217201" h="1217201">
                <a:moveTo>
                  <a:pt x="0" y="0"/>
                </a:moveTo>
                <a:lnTo>
                  <a:pt x="1217201" y="0"/>
                </a:lnTo>
                <a:lnTo>
                  <a:pt x="1217201" y="1217201"/>
                </a:lnTo>
                <a:lnTo>
                  <a:pt x="0" y="12172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50078"/>
            <a:ext cx="18288000" cy="436922"/>
            <a:chOff x="0" y="0"/>
            <a:chExt cx="4816593" cy="115074"/>
          </a:xfrm>
        </p:grpSpPr>
        <p:sp>
          <p:nvSpPr>
            <p:cNvPr id="3" name="Freeform 3"/>
            <p:cNvSpPr/>
            <p:nvPr/>
          </p:nvSpPr>
          <p:spPr>
            <a:xfrm>
              <a:off x="0" y="0"/>
              <a:ext cx="4816592" cy="115074"/>
            </a:xfrm>
            <a:custGeom>
              <a:avLst/>
              <a:gdLst/>
              <a:ahLst/>
              <a:cxnLst/>
              <a:rect l="l" t="t" r="r" b="b"/>
              <a:pathLst>
                <a:path w="4816592" h="115074">
                  <a:moveTo>
                    <a:pt x="0" y="0"/>
                  </a:moveTo>
                  <a:lnTo>
                    <a:pt x="4816592" y="0"/>
                  </a:lnTo>
                  <a:lnTo>
                    <a:pt x="4816592" y="115074"/>
                  </a:lnTo>
                  <a:lnTo>
                    <a:pt x="0" y="115074"/>
                  </a:lnTo>
                  <a:close/>
                </a:path>
              </a:pathLst>
            </a:custGeom>
            <a:solidFill>
              <a:srgbClr val="123586"/>
            </a:solidFill>
          </p:spPr>
        </p:sp>
        <p:sp>
          <p:nvSpPr>
            <p:cNvPr id="4" name="TextBox 4"/>
            <p:cNvSpPr txBox="1"/>
            <p:nvPr/>
          </p:nvSpPr>
          <p:spPr>
            <a:xfrm>
              <a:off x="0" y="-38100"/>
              <a:ext cx="4816593" cy="153174"/>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0" y="10068119"/>
            <a:ext cx="18288000" cy="218881"/>
            <a:chOff x="0" y="0"/>
            <a:chExt cx="4816593" cy="57648"/>
          </a:xfrm>
        </p:grpSpPr>
        <p:sp>
          <p:nvSpPr>
            <p:cNvPr id="6" name="Freeform 6"/>
            <p:cNvSpPr/>
            <p:nvPr/>
          </p:nvSpPr>
          <p:spPr>
            <a:xfrm>
              <a:off x="0" y="0"/>
              <a:ext cx="4816592" cy="57648"/>
            </a:xfrm>
            <a:custGeom>
              <a:avLst/>
              <a:gdLst/>
              <a:ahLst/>
              <a:cxnLst/>
              <a:rect l="l" t="t" r="r" b="b"/>
              <a:pathLst>
                <a:path w="4816592" h="57648">
                  <a:moveTo>
                    <a:pt x="0" y="0"/>
                  </a:moveTo>
                  <a:lnTo>
                    <a:pt x="4816592" y="0"/>
                  </a:lnTo>
                  <a:lnTo>
                    <a:pt x="4816592" y="57648"/>
                  </a:lnTo>
                  <a:lnTo>
                    <a:pt x="0" y="57648"/>
                  </a:lnTo>
                  <a:close/>
                </a:path>
              </a:pathLst>
            </a:custGeom>
            <a:solidFill>
              <a:srgbClr val="517DED"/>
            </a:solidFill>
          </p:spPr>
        </p:sp>
        <p:sp>
          <p:nvSpPr>
            <p:cNvPr id="7" name="TextBox 7"/>
            <p:cNvSpPr txBox="1"/>
            <p:nvPr/>
          </p:nvSpPr>
          <p:spPr>
            <a:xfrm>
              <a:off x="0" y="-38100"/>
              <a:ext cx="4816593" cy="95748"/>
            </a:xfrm>
            <a:prstGeom prst="rect">
              <a:avLst/>
            </a:prstGeom>
          </p:spPr>
          <p:txBody>
            <a:bodyPr lIns="50800" tIns="50800" rIns="50800" bIns="50800" rtlCol="0" anchor="ctr"/>
            <a:lstStyle/>
            <a:p>
              <a:pPr algn="ctr">
                <a:lnSpc>
                  <a:spcPts val="2939"/>
                </a:lnSpc>
              </a:pPr>
              <a:endParaRPr/>
            </a:p>
          </p:txBody>
        </p:sp>
      </p:grpSp>
      <p:sp>
        <p:nvSpPr>
          <p:cNvPr id="8" name="Freeform 8"/>
          <p:cNvSpPr/>
          <p:nvPr/>
        </p:nvSpPr>
        <p:spPr>
          <a:xfrm flipH="1" flipV="1">
            <a:off x="12808063" y="-177530"/>
            <a:ext cx="6733397" cy="6640813"/>
          </a:xfrm>
          <a:custGeom>
            <a:avLst/>
            <a:gdLst/>
            <a:ahLst/>
            <a:cxnLst/>
            <a:rect l="l" t="t" r="r" b="b"/>
            <a:pathLst>
              <a:path w="6733397" h="6640813">
                <a:moveTo>
                  <a:pt x="6733398" y="6640813"/>
                </a:moveTo>
                <a:lnTo>
                  <a:pt x="0" y="6640813"/>
                </a:lnTo>
                <a:lnTo>
                  <a:pt x="0" y="0"/>
                </a:lnTo>
                <a:lnTo>
                  <a:pt x="6733398" y="0"/>
                </a:lnTo>
                <a:lnTo>
                  <a:pt x="6733398" y="6640813"/>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9" name="Group 9"/>
          <p:cNvGrpSpPr/>
          <p:nvPr/>
        </p:nvGrpSpPr>
        <p:grpSpPr>
          <a:xfrm>
            <a:off x="-459221" y="-177530"/>
            <a:ext cx="1978618" cy="1917242"/>
            <a:chOff x="0" y="0"/>
            <a:chExt cx="2756004" cy="2670514"/>
          </a:xfrm>
        </p:grpSpPr>
        <p:sp>
          <p:nvSpPr>
            <p:cNvPr id="10" name="Freeform 10"/>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11" name="Freeform 11"/>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grpSp>
        <p:nvGrpSpPr>
          <p:cNvPr id="12" name="Group 12"/>
          <p:cNvGrpSpPr/>
          <p:nvPr/>
        </p:nvGrpSpPr>
        <p:grpSpPr>
          <a:xfrm>
            <a:off x="739709" y="-7591"/>
            <a:ext cx="5095607" cy="1567994"/>
            <a:chOff x="0" y="0"/>
            <a:chExt cx="4484648" cy="1379993"/>
          </a:xfrm>
        </p:grpSpPr>
        <p:sp>
          <p:nvSpPr>
            <p:cNvPr id="13" name="Freeform 13"/>
            <p:cNvSpPr/>
            <p:nvPr/>
          </p:nvSpPr>
          <p:spPr>
            <a:xfrm>
              <a:off x="0" y="0"/>
              <a:ext cx="4484648" cy="1379993"/>
            </a:xfrm>
            <a:custGeom>
              <a:avLst/>
              <a:gdLst/>
              <a:ahLst/>
              <a:cxnLst/>
              <a:rect l="l" t="t" r="r" b="b"/>
              <a:pathLst>
                <a:path w="4484648" h="1379993">
                  <a:moveTo>
                    <a:pt x="689996" y="0"/>
                  </a:moveTo>
                  <a:lnTo>
                    <a:pt x="3794651" y="0"/>
                  </a:lnTo>
                  <a:cubicBezTo>
                    <a:pt x="4175726" y="0"/>
                    <a:pt x="4484648" y="308922"/>
                    <a:pt x="4484648" y="689996"/>
                  </a:cubicBezTo>
                  <a:lnTo>
                    <a:pt x="4484648" y="689996"/>
                  </a:lnTo>
                  <a:cubicBezTo>
                    <a:pt x="4484648" y="1071071"/>
                    <a:pt x="4175726" y="1379993"/>
                    <a:pt x="3794651" y="1379993"/>
                  </a:cubicBezTo>
                  <a:lnTo>
                    <a:pt x="689996" y="1379993"/>
                  </a:lnTo>
                  <a:cubicBezTo>
                    <a:pt x="308922" y="1379993"/>
                    <a:pt x="0" y="1071071"/>
                    <a:pt x="0" y="689996"/>
                  </a:cubicBezTo>
                  <a:lnTo>
                    <a:pt x="0" y="689996"/>
                  </a:lnTo>
                  <a:cubicBezTo>
                    <a:pt x="0" y="308922"/>
                    <a:pt x="308922" y="0"/>
                    <a:pt x="689996" y="0"/>
                  </a:cubicBezTo>
                  <a:close/>
                </a:path>
              </a:pathLst>
            </a:custGeom>
            <a:solidFill>
              <a:srgbClr val="000000">
                <a:alpha val="0"/>
              </a:srgbClr>
            </a:solidFill>
            <a:ln w="95250" cap="rnd">
              <a:solidFill>
                <a:srgbClr val="123586"/>
              </a:solidFill>
              <a:prstDash val="solid"/>
              <a:round/>
            </a:ln>
          </p:spPr>
        </p:sp>
        <p:sp>
          <p:nvSpPr>
            <p:cNvPr id="14" name="TextBox 14"/>
            <p:cNvSpPr txBox="1"/>
            <p:nvPr/>
          </p:nvSpPr>
          <p:spPr>
            <a:xfrm>
              <a:off x="0" y="-47625"/>
              <a:ext cx="4484648" cy="1427618"/>
            </a:xfrm>
            <a:prstGeom prst="rect">
              <a:avLst/>
            </a:prstGeom>
          </p:spPr>
          <p:txBody>
            <a:bodyPr lIns="0" tIns="0" rIns="0" bIns="0" rtlCol="0" anchor="ctr"/>
            <a:lstStyle/>
            <a:p>
              <a:pPr algn="l">
                <a:lnSpc>
                  <a:spcPts val="6480"/>
                </a:lnSpc>
              </a:pPr>
              <a:endParaRPr/>
            </a:p>
          </p:txBody>
        </p:sp>
      </p:grpSp>
      <p:grpSp>
        <p:nvGrpSpPr>
          <p:cNvPr id="15" name="Group 15"/>
          <p:cNvGrpSpPr/>
          <p:nvPr/>
        </p:nvGrpSpPr>
        <p:grpSpPr>
          <a:xfrm>
            <a:off x="16998879" y="869783"/>
            <a:ext cx="1289121" cy="128912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17" name="TextBox 17"/>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1/4</a:t>
              </a:r>
            </a:p>
          </p:txBody>
        </p:sp>
      </p:grpSp>
      <p:grpSp>
        <p:nvGrpSpPr>
          <p:cNvPr id="18" name="Group 18"/>
          <p:cNvGrpSpPr/>
          <p:nvPr/>
        </p:nvGrpSpPr>
        <p:grpSpPr>
          <a:xfrm>
            <a:off x="1712414" y="1739712"/>
            <a:ext cx="6987925" cy="1166937"/>
            <a:chOff x="0" y="0"/>
            <a:chExt cx="9317233" cy="1555916"/>
          </a:xfrm>
        </p:grpSpPr>
        <p:grpSp>
          <p:nvGrpSpPr>
            <p:cNvPr id="19" name="Group 19"/>
            <p:cNvGrpSpPr/>
            <p:nvPr/>
          </p:nvGrpSpPr>
          <p:grpSpPr>
            <a:xfrm>
              <a:off x="0" y="0"/>
              <a:ext cx="1555916" cy="155591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CA78"/>
              </a:solidFill>
              <a:ln cap="sq">
                <a:noFill/>
                <a:prstDash val="solid"/>
                <a:miter/>
              </a:ln>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4759"/>
                  </a:lnSpc>
                </a:pPr>
                <a:r>
                  <a:rPr lang="en-US" sz="3399" b="1" dirty="0" smtClean="0">
                    <a:solidFill>
                      <a:srgbClr val="123586"/>
                    </a:solidFill>
                    <a:latin typeface="Open Sans Bold"/>
                    <a:ea typeface="Open Sans Bold"/>
                    <a:cs typeface="Open Sans Bold"/>
                    <a:sym typeface="Open Sans Bold"/>
                  </a:rPr>
                  <a:t>3</a:t>
                </a:r>
                <a:endParaRPr lang="en-US" sz="3399" b="1" dirty="0">
                  <a:solidFill>
                    <a:srgbClr val="123586"/>
                  </a:solidFill>
                  <a:latin typeface="Open Sans Bold"/>
                  <a:ea typeface="Open Sans Bold"/>
                  <a:cs typeface="Open Sans Bold"/>
                  <a:sym typeface="Open Sans Bold"/>
                </a:endParaRPr>
              </a:p>
            </p:txBody>
          </p:sp>
        </p:grpSp>
        <p:sp>
          <p:nvSpPr>
            <p:cNvPr id="22" name="TextBox 22"/>
            <p:cNvSpPr txBox="1"/>
            <p:nvPr/>
          </p:nvSpPr>
          <p:spPr>
            <a:xfrm>
              <a:off x="1555916" y="304883"/>
              <a:ext cx="7761317" cy="949325"/>
            </a:xfrm>
            <a:prstGeom prst="rect">
              <a:avLst/>
            </a:prstGeom>
          </p:spPr>
          <p:txBody>
            <a:bodyPr lIns="0" tIns="0" rIns="0" bIns="0" rtlCol="0" anchor="t">
              <a:spAutoFit/>
            </a:bodyPr>
            <a:lstStyle/>
            <a:p>
              <a:pPr algn="l">
                <a:lnSpc>
                  <a:spcPts val="5519"/>
                </a:lnSpc>
              </a:pPr>
              <a:r>
                <a:rPr lang="en-US" sz="4599" b="1">
                  <a:solidFill>
                    <a:srgbClr val="123586"/>
                  </a:solidFill>
                  <a:latin typeface="Eastman Grotesque Bold"/>
                  <a:ea typeface="Eastman Grotesque Bold"/>
                  <a:cs typeface="Eastman Grotesque Bold"/>
                  <a:sym typeface="Eastman Grotesque Bold"/>
                </a:rPr>
                <a:t> Hướng phát triển</a:t>
              </a:r>
            </a:p>
          </p:txBody>
        </p:sp>
      </p:grpSp>
      <p:sp>
        <p:nvSpPr>
          <p:cNvPr id="23" name="AutoShape 23"/>
          <p:cNvSpPr/>
          <p:nvPr/>
        </p:nvSpPr>
        <p:spPr>
          <a:xfrm>
            <a:off x="2813116" y="2810652"/>
            <a:ext cx="5547883" cy="0"/>
          </a:xfrm>
          <a:prstGeom prst="line">
            <a:avLst/>
          </a:prstGeom>
          <a:ln w="38100" cap="flat">
            <a:solidFill>
              <a:srgbClr val="F9CA78"/>
            </a:solidFill>
            <a:prstDash val="solid"/>
            <a:headEnd type="none" w="sm" len="sm"/>
            <a:tailEnd type="none" w="sm" len="sm"/>
          </a:ln>
        </p:spPr>
      </p:sp>
      <p:grpSp>
        <p:nvGrpSpPr>
          <p:cNvPr id="24" name="Group 24"/>
          <p:cNvGrpSpPr/>
          <p:nvPr/>
        </p:nvGrpSpPr>
        <p:grpSpPr>
          <a:xfrm>
            <a:off x="4388128" y="3456931"/>
            <a:ext cx="11073064" cy="1333483"/>
            <a:chOff x="0" y="0"/>
            <a:chExt cx="2916363" cy="351205"/>
          </a:xfrm>
        </p:grpSpPr>
        <p:sp>
          <p:nvSpPr>
            <p:cNvPr id="25" name="Freeform 25"/>
            <p:cNvSpPr/>
            <p:nvPr/>
          </p:nvSpPr>
          <p:spPr>
            <a:xfrm>
              <a:off x="0" y="0"/>
              <a:ext cx="2916363" cy="351205"/>
            </a:xfrm>
            <a:custGeom>
              <a:avLst/>
              <a:gdLst/>
              <a:ahLst/>
              <a:cxnLst/>
              <a:rect l="l" t="t" r="r" b="b"/>
              <a:pathLst>
                <a:path w="2916363" h="351205">
                  <a:moveTo>
                    <a:pt x="16780" y="0"/>
                  </a:moveTo>
                  <a:lnTo>
                    <a:pt x="2899583" y="0"/>
                  </a:lnTo>
                  <a:cubicBezTo>
                    <a:pt x="2904033" y="0"/>
                    <a:pt x="2908301" y="1768"/>
                    <a:pt x="2911448" y="4915"/>
                  </a:cubicBezTo>
                  <a:cubicBezTo>
                    <a:pt x="2914595" y="8062"/>
                    <a:pt x="2916363" y="12330"/>
                    <a:pt x="2916363" y="16780"/>
                  </a:cubicBezTo>
                  <a:lnTo>
                    <a:pt x="2916363" y="334425"/>
                  </a:lnTo>
                  <a:cubicBezTo>
                    <a:pt x="2916363" y="338876"/>
                    <a:pt x="2914595" y="343144"/>
                    <a:pt x="2911448" y="346291"/>
                  </a:cubicBezTo>
                  <a:cubicBezTo>
                    <a:pt x="2908301" y="349437"/>
                    <a:pt x="2904033" y="351205"/>
                    <a:pt x="2899583" y="351205"/>
                  </a:cubicBezTo>
                  <a:lnTo>
                    <a:pt x="16780" y="351205"/>
                  </a:lnTo>
                  <a:cubicBezTo>
                    <a:pt x="12330" y="351205"/>
                    <a:pt x="8062" y="349437"/>
                    <a:pt x="4915" y="346291"/>
                  </a:cubicBezTo>
                  <a:cubicBezTo>
                    <a:pt x="1768" y="343144"/>
                    <a:pt x="0" y="338876"/>
                    <a:pt x="0" y="334425"/>
                  </a:cubicBezTo>
                  <a:lnTo>
                    <a:pt x="0" y="16780"/>
                  </a:lnTo>
                  <a:cubicBezTo>
                    <a:pt x="0" y="12330"/>
                    <a:pt x="1768" y="8062"/>
                    <a:pt x="4915" y="4915"/>
                  </a:cubicBezTo>
                  <a:cubicBezTo>
                    <a:pt x="8062" y="1768"/>
                    <a:pt x="12330" y="0"/>
                    <a:pt x="16780" y="0"/>
                  </a:cubicBezTo>
                  <a:close/>
                </a:path>
              </a:pathLst>
            </a:custGeom>
            <a:solidFill>
              <a:srgbClr val="000000">
                <a:alpha val="0"/>
              </a:srgbClr>
            </a:solidFill>
            <a:ln w="38100" cap="rnd">
              <a:solidFill>
                <a:srgbClr val="1457A8"/>
              </a:solidFill>
              <a:prstDash val="solid"/>
              <a:round/>
            </a:ln>
          </p:spPr>
        </p:sp>
        <p:sp>
          <p:nvSpPr>
            <p:cNvPr id="26" name="TextBox 26"/>
            <p:cNvSpPr txBox="1"/>
            <p:nvPr/>
          </p:nvSpPr>
          <p:spPr>
            <a:xfrm>
              <a:off x="0" y="-57150"/>
              <a:ext cx="2916363" cy="408355"/>
            </a:xfrm>
            <a:prstGeom prst="rect">
              <a:avLst/>
            </a:prstGeom>
          </p:spPr>
          <p:txBody>
            <a:bodyPr lIns="50800" tIns="50800" rIns="50800" bIns="50800" rtlCol="0" anchor="ctr"/>
            <a:lstStyle/>
            <a:p>
              <a:pPr algn="l">
                <a:lnSpc>
                  <a:spcPts val="3779"/>
                </a:lnSpc>
              </a:pPr>
              <a:r>
                <a:rPr lang="en-US" sz="2699">
                  <a:solidFill>
                    <a:srgbClr val="000000"/>
                  </a:solidFill>
                  <a:latin typeface="Open Sans"/>
                  <a:ea typeface="Open Sans"/>
                  <a:cs typeface="Open Sans"/>
                  <a:sym typeface="Open Sans"/>
                </a:rPr>
                <a:t>Tiếp tục phát triển giao diện website thêm đẹp mắt và dễ sử dụng. Tiếp tục hoàn thiện các vấn đề còn thiếu sót trong hệ thống</a:t>
              </a:r>
            </a:p>
          </p:txBody>
        </p:sp>
      </p:grpSp>
      <p:grpSp>
        <p:nvGrpSpPr>
          <p:cNvPr id="27" name="Group 27"/>
          <p:cNvGrpSpPr/>
          <p:nvPr/>
        </p:nvGrpSpPr>
        <p:grpSpPr>
          <a:xfrm>
            <a:off x="4388128" y="5127758"/>
            <a:ext cx="11073064" cy="1229017"/>
            <a:chOff x="0" y="0"/>
            <a:chExt cx="2916363" cy="323692"/>
          </a:xfrm>
        </p:grpSpPr>
        <p:sp>
          <p:nvSpPr>
            <p:cNvPr id="28" name="Freeform 28"/>
            <p:cNvSpPr/>
            <p:nvPr/>
          </p:nvSpPr>
          <p:spPr>
            <a:xfrm>
              <a:off x="0" y="0"/>
              <a:ext cx="2916363" cy="323692"/>
            </a:xfrm>
            <a:custGeom>
              <a:avLst/>
              <a:gdLst/>
              <a:ahLst/>
              <a:cxnLst/>
              <a:rect l="l" t="t" r="r" b="b"/>
              <a:pathLst>
                <a:path w="2916363" h="323692">
                  <a:moveTo>
                    <a:pt x="16780" y="0"/>
                  </a:moveTo>
                  <a:lnTo>
                    <a:pt x="2899583" y="0"/>
                  </a:lnTo>
                  <a:cubicBezTo>
                    <a:pt x="2904033" y="0"/>
                    <a:pt x="2908301" y="1768"/>
                    <a:pt x="2911448" y="4915"/>
                  </a:cubicBezTo>
                  <a:cubicBezTo>
                    <a:pt x="2914595" y="8062"/>
                    <a:pt x="2916363" y="12330"/>
                    <a:pt x="2916363" y="16780"/>
                  </a:cubicBezTo>
                  <a:lnTo>
                    <a:pt x="2916363" y="306912"/>
                  </a:lnTo>
                  <a:cubicBezTo>
                    <a:pt x="2916363" y="311362"/>
                    <a:pt x="2914595" y="315630"/>
                    <a:pt x="2911448" y="318777"/>
                  </a:cubicBezTo>
                  <a:cubicBezTo>
                    <a:pt x="2908301" y="321924"/>
                    <a:pt x="2904033" y="323692"/>
                    <a:pt x="2899583" y="323692"/>
                  </a:cubicBezTo>
                  <a:lnTo>
                    <a:pt x="16780" y="323692"/>
                  </a:lnTo>
                  <a:cubicBezTo>
                    <a:pt x="12330" y="323692"/>
                    <a:pt x="8062" y="321924"/>
                    <a:pt x="4915" y="318777"/>
                  </a:cubicBezTo>
                  <a:cubicBezTo>
                    <a:pt x="1768" y="315630"/>
                    <a:pt x="0" y="311362"/>
                    <a:pt x="0" y="306912"/>
                  </a:cubicBezTo>
                  <a:lnTo>
                    <a:pt x="0" y="16780"/>
                  </a:lnTo>
                  <a:cubicBezTo>
                    <a:pt x="0" y="12330"/>
                    <a:pt x="1768" y="8062"/>
                    <a:pt x="4915" y="4915"/>
                  </a:cubicBezTo>
                  <a:cubicBezTo>
                    <a:pt x="8062" y="1768"/>
                    <a:pt x="12330" y="0"/>
                    <a:pt x="16780" y="0"/>
                  </a:cubicBezTo>
                  <a:close/>
                </a:path>
              </a:pathLst>
            </a:custGeom>
            <a:solidFill>
              <a:srgbClr val="000000">
                <a:alpha val="0"/>
              </a:srgbClr>
            </a:solidFill>
            <a:ln w="38100" cap="rnd">
              <a:solidFill>
                <a:srgbClr val="1A7CAF"/>
              </a:solidFill>
              <a:prstDash val="solid"/>
              <a:round/>
            </a:ln>
          </p:spPr>
        </p:sp>
        <p:sp>
          <p:nvSpPr>
            <p:cNvPr id="29" name="TextBox 29"/>
            <p:cNvSpPr txBox="1"/>
            <p:nvPr/>
          </p:nvSpPr>
          <p:spPr>
            <a:xfrm>
              <a:off x="0" y="-57150"/>
              <a:ext cx="2916363" cy="380842"/>
            </a:xfrm>
            <a:prstGeom prst="rect">
              <a:avLst/>
            </a:prstGeom>
          </p:spPr>
          <p:txBody>
            <a:bodyPr lIns="50800" tIns="50800" rIns="50800" bIns="50800" rtlCol="0" anchor="ctr"/>
            <a:lstStyle/>
            <a:p>
              <a:pPr algn="l">
                <a:lnSpc>
                  <a:spcPts val="3919"/>
                </a:lnSpc>
              </a:pPr>
              <a:r>
                <a:rPr lang="en-US" sz="2799">
                  <a:solidFill>
                    <a:srgbClr val="000000"/>
                  </a:solidFill>
                  <a:latin typeface="Open Sans"/>
                  <a:ea typeface="Open Sans"/>
                  <a:cs typeface="Open Sans"/>
                  <a:sym typeface="Open Sans"/>
                </a:rPr>
                <a:t>Phát triển thêm hình thức đăng nhập bằng số điện thoại, facebook,…</a:t>
              </a:r>
            </a:p>
          </p:txBody>
        </p:sp>
      </p:grpSp>
      <p:grpSp>
        <p:nvGrpSpPr>
          <p:cNvPr id="30" name="Group 30"/>
          <p:cNvGrpSpPr/>
          <p:nvPr/>
        </p:nvGrpSpPr>
        <p:grpSpPr>
          <a:xfrm>
            <a:off x="4388128" y="6676347"/>
            <a:ext cx="11073064" cy="1333483"/>
            <a:chOff x="0" y="0"/>
            <a:chExt cx="2916363" cy="351205"/>
          </a:xfrm>
        </p:grpSpPr>
        <p:sp>
          <p:nvSpPr>
            <p:cNvPr id="31" name="Freeform 31"/>
            <p:cNvSpPr/>
            <p:nvPr/>
          </p:nvSpPr>
          <p:spPr>
            <a:xfrm>
              <a:off x="0" y="0"/>
              <a:ext cx="2916363" cy="351205"/>
            </a:xfrm>
            <a:custGeom>
              <a:avLst/>
              <a:gdLst/>
              <a:ahLst/>
              <a:cxnLst/>
              <a:rect l="l" t="t" r="r" b="b"/>
              <a:pathLst>
                <a:path w="2916363" h="351205">
                  <a:moveTo>
                    <a:pt x="16780" y="0"/>
                  </a:moveTo>
                  <a:lnTo>
                    <a:pt x="2899583" y="0"/>
                  </a:lnTo>
                  <a:cubicBezTo>
                    <a:pt x="2904033" y="0"/>
                    <a:pt x="2908301" y="1768"/>
                    <a:pt x="2911448" y="4915"/>
                  </a:cubicBezTo>
                  <a:cubicBezTo>
                    <a:pt x="2914595" y="8062"/>
                    <a:pt x="2916363" y="12330"/>
                    <a:pt x="2916363" y="16780"/>
                  </a:cubicBezTo>
                  <a:lnTo>
                    <a:pt x="2916363" y="334425"/>
                  </a:lnTo>
                  <a:cubicBezTo>
                    <a:pt x="2916363" y="338876"/>
                    <a:pt x="2914595" y="343144"/>
                    <a:pt x="2911448" y="346291"/>
                  </a:cubicBezTo>
                  <a:cubicBezTo>
                    <a:pt x="2908301" y="349437"/>
                    <a:pt x="2904033" y="351205"/>
                    <a:pt x="2899583" y="351205"/>
                  </a:cubicBezTo>
                  <a:lnTo>
                    <a:pt x="16780" y="351205"/>
                  </a:lnTo>
                  <a:cubicBezTo>
                    <a:pt x="12330" y="351205"/>
                    <a:pt x="8062" y="349437"/>
                    <a:pt x="4915" y="346291"/>
                  </a:cubicBezTo>
                  <a:cubicBezTo>
                    <a:pt x="1768" y="343144"/>
                    <a:pt x="0" y="338876"/>
                    <a:pt x="0" y="334425"/>
                  </a:cubicBezTo>
                  <a:lnTo>
                    <a:pt x="0" y="16780"/>
                  </a:lnTo>
                  <a:cubicBezTo>
                    <a:pt x="0" y="12330"/>
                    <a:pt x="1768" y="8062"/>
                    <a:pt x="4915" y="4915"/>
                  </a:cubicBezTo>
                  <a:cubicBezTo>
                    <a:pt x="8062" y="1768"/>
                    <a:pt x="12330" y="0"/>
                    <a:pt x="16780" y="0"/>
                  </a:cubicBezTo>
                  <a:close/>
                </a:path>
              </a:pathLst>
            </a:custGeom>
            <a:solidFill>
              <a:srgbClr val="000000">
                <a:alpha val="0"/>
              </a:srgbClr>
            </a:solidFill>
            <a:ln w="38100" cap="rnd">
              <a:solidFill>
                <a:srgbClr val="1A7CAF"/>
              </a:solidFill>
              <a:prstDash val="solid"/>
              <a:round/>
            </a:ln>
          </p:spPr>
        </p:sp>
        <p:sp>
          <p:nvSpPr>
            <p:cNvPr id="32" name="TextBox 32"/>
            <p:cNvSpPr txBox="1"/>
            <p:nvPr/>
          </p:nvSpPr>
          <p:spPr>
            <a:xfrm>
              <a:off x="0" y="-57150"/>
              <a:ext cx="2916363" cy="408355"/>
            </a:xfrm>
            <a:prstGeom prst="rect">
              <a:avLst/>
            </a:prstGeom>
          </p:spPr>
          <p:txBody>
            <a:bodyPr lIns="50800" tIns="50800" rIns="50800" bIns="50800" rtlCol="0" anchor="ctr"/>
            <a:lstStyle/>
            <a:p>
              <a:pPr algn="l">
                <a:lnSpc>
                  <a:spcPts val="3919"/>
                </a:lnSpc>
              </a:pPr>
              <a:r>
                <a:rPr lang="en-US" sz="2799">
                  <a:solidFill>
                    <a:srgbClr val="000000"/>
                  </a:solidFill>
                  <a:latin typeface="Open Sans"/>
                  <a:ea typeface="Open Sans"/>
                  <a:cs typeface="Open Sans"/>
                  <a:sym typeface="Open Sans"/>
                </a:rPr>
                <a:t>Huấn luyện chatbot AI hỗ trợ đáp ứng tốt hơn về nhu cầu người dùng. </a:t>
              </a:r>
            </a:p>
          </p:txBody>
        </p:sp>
      </p:grpSp>
      <p:sp>
        <p:nvSpPr>
          <p:cNvPr id="33" name="Freeform 33"/>
          <p:cNvSpPr/>
          <p:nvPr/>
        </p:nvSpPr>
        <p:spPr>
          <a:xfrm>
            <a:off x="2491697" y="3411471"/>
            <a:ext cx="1896430" cy="1481586"/>
          </a:xfrm>
          <a:custGeom>
            <a:avLst/>
            <a:gdLst/>
            <a:ahLst/>
            <a:cxnLst/>
            <a:rect l="l" t="t" r="r" b="b"/>
            <a:pathLst>
              <a:path w="1896430" h="1481586">
                <a:moveTo>
                  <a:pt x="0" y="0"/>
                </a:moveTo>
                <a:lnTo>
                  <a:pt x="1896431" y="0"/>
                </a:lnTo>
                <a:lnTo>
                  <a:pt x="1896431" y="1481586"/>
                </a:lnTo>
                <a:lnTo>
                  <a:pt x="0" y="14815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34"/>
          <p:cNvSpPr txBox="1"/>
          <p:nvPr/>
        </p:nvSpPr>
        <p:spPr>
          <a:xfrm>
            <a:off x="302139" y="302004"/>
            <a:ext cx="1217258" cy="948649"/>
          </a:xfrm>
          <a:prstGeom prst="rect">
            <a:avLst/>
          </a:prstGeom>
        </p:spPr>
        <p:txBody>
          <a:bodyPr lIns="0" tIns="0" rIns="0" bIns="0" rtlCol="0" anchor="t">
            <a:spAutoFit/>
          </a:bodyPr>
          <a:lstStyle/>
          <a:p>
            <a:pPr algn="l">
              <a:lnSpc>
                <a:spcPts val="7466"/>
              </a:lnSpc>
            </a:pPr>
            <a:r>
              <a:rPr lang="en-US" sz="6222" b="1">
                <a:solidFill>
                  <a:srgbClr val="FFFFFF"/>
                </a:solidFill>
                <a:latin typeface="Eastman Grotesque Bold"/>
                <a:ea typeface="Eastman Grotesque Bold"/>
                <a:cs typeface="Eastman Grotesque Bold"/>
                <a:sym typeface="Eastman Grotesque Bold"/>
              </a:rPr>
              <a:t>IV</a:t>
            </a:r>
          </a:p>
        </p:txBody>
      </p:sp>
      <p:sp>
        <p:nvSpPr>
          <p:cNvPr id="35" name="TextBox 35"/>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17</a:t>
            </a:r>
          </a:p>
        </p:txBody>
      </p:sp>
      <p:sp>
        <p:nvSpPr>
          <p:cNvPr id="36" name="TextBox 36"/>
          <p:cNvSpPr txBox="1"/>
          <p:nvPr/>
        </p:nvSpPr>
        <p:spPr>
          <a:xfrm>
            <a:off x="1712414" y="447887"/>
            <a:ext cx="4513928" cy="802766"/>
          </a:xfrm>
          <a:prstGeom prst="rect">
            <a:avLst/>
          </a:prstGeom>
        </p:spPr>
        <p:txBody>
          <a:bodyPr lIns="0" tIns="0" rIns="0" bIns="0" rtlCol="0" anchor="t">
            <a:spAutoFit/>
          </a:bodyPr>
          <a:lstStyle/>
          <a:p>
            <a:pPr marL="0" lvl="0" indent="0" algn="l">
              <a:lnSpc>
                <a:spcPts val="6317"/>
              </a:lnSpc>
              <a:spcBef>
                <a:spcPct val="0"/>
              </a:spcBef>
            </a:pPr>
            <a:r>
              <a:rPr lang="en-US" sz="5264" b="1">
                <a:solidFill>
                  <a:srgbClr val="123586"/>
                </a:solidFill>
                <a:latin typeface="Eastman Grotesque Bold"/>
                <a:ea typeface="Eastman Grotesque Bold"/>
                <a:cs typeface="Eastman Grotesque Bold"/>
                <a:sym typeface="Eastman Grotesque Bold"/>
              </a:rPr>
              <a:t>KẾT LUẬN</a:t>
            </a:r>
          </a:p>
        </p:txBody>
      </p:sp>
      <p:sp>
        <p:nvSpPr>
          <p:cNvPr id="37" name="Freeform 37"/>
          <p:cNvSpPr/>
          <p:nvPr/>
        </p:nvSpPr>
        <p:spPr>
          <a:xfrm>
            <a:off x="2491697" y="6602295"/>
            <a:ext cx="1896430" cy="1481586"/>
          </a:xfrm>
          <a:custGeom>
            <a:avLst/>
            <a:gdLst/>
            <a:ahLst/>
            <a:cxnLst/>
            <a:rect l="l" t="t" r="r" b="b"/>
            <a:pathLst>
              <a:path w="1896430" h="1481586">
                <a:moveTo>
                  <a:pt x="0" y="0"/>
                </a:moveTo>
                <a:lnTo>
                  <a:pt x="1896431" y="0"/>
                </a:lnTo>
                <a:lnTo>
                  <a:pt x="1896431" y="1481586"/>
                </a:lnTo>
                <a:lnTo>
                  <a:pt x="0" y="14815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8" name="Freeform 38"/>
          <p:cNvSpPr/>
          <p:nvPr/>
        </p:nvSpPr>
        <p:spPr>
          <a:xfrm>
            <a:off x="2491697" y="5038064"/>
            <a:ext cx="1896430" cy="1481586"/>
          </a:xfrm>
          <a:custGeom>
            <a:avLst/>
            <a:gdLst/>
            <a:ahLst/>
            <a:cxnLst/>
            <a:rect l="l" t="t" r="r" b="b"/>
            <a:pathLst>
              <a:path w="1896430" h="1481586">
                <a:moveTo>
                  <a:pt x="0" y="0"/>
                </a:moveTo>
                <a:lnTo>
                  <a:pt x="1896431" y="0"/>
                </a:lnTo>
                <a:lnTo>
                  <a:pt x="1896431" y="1481586"/>
                </a:lnTo>
                <a:lnTo>
                  <a:pt x="0" y="14815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18</a:t>
            </a:r>
          </a:p>
        </p:txBody>
      </p:sp>
      <p:sp>
        <p:nvSpPr>
          <p:cNvPr id="3" name="Freeform 3"/>
          <p:cNvSpPr/>
          <p:nvPr/>
        </p:nvSpPr>
        <p:spPr>
          <a:xfrm flipH="1">
            <a:off x="12049439" y="1410996"/>
            <a:ext cx="11428494" cy="11529376"/>
          </a:xfrm>
          <a:custGeom>
            <a:avLst/>
            <a:gdLst/>
            <a:ahLst/>
            <a:cxnLst/>
            <a:rect l="l" t="t" r="r" b="b"/>
            <a:pathLst>
              <a:path w="11428494" h="11529376">
                <a:moveTo>
                  <a:pt x="11428494" y="0"/>
                </a:moveTo>
                <a:lnTo>
                  <a:pt x="0" y="0"/>
                </a:lnTo>
                <a:lnTo>
                  <a:pt x="0" y="11529376"/>
                </a:lnTo>
                <a:lnTo>
                  <a:pt x="11428494" y="11529376"/>
                </a:lnTo>
                <a:lnTo>
                  <a:pt x="11428494"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4" name="Group 4"/>
          <p:cNvGrpSpPr/>
          <p:nvPr/>
        </p:nvGrpSpPr>
        <p:grpSpPr>
          <a:xfrm rot="-171344">
            <a:off x="15505256" y="-2492677"/>
            <a:ext cx="4115398" cy="4305442"/>
            <a:chOff x="0" y="0"/>
            <a:chExt cx="776923" cy="812800"/>
          </a:xfrm>
        </p:grpSpPr>
        <p:sp>
          <p:nvSpPr>
            <p:cNvPr id="5" name="Freeform 5"/>
            <p:cNvSpPr/>
            <p:nvPr/>
          </p:nvSpPr>
          <p:spPr>
            <a:xfrm>
              <a:off x="0" y="0"/>
              <a:ext cx="776923" cy="812800"/>
            </a:xfrm>
            <a:custGeom>
              <a:avLst/>
              <a:gdLst/>
              <a:ahLst/>
              <a:cxnLst/>
              <a:rect l="l" t="t" r="r" b="b"/>
              <a:pathLst>
                <a:path w="776923" h="812800">
                  <a:moveTo>
                    <a:pt x="388461" y="0"/>
                  </a:moveTo>
                  <a:lnTo>
                    <a:pt x="776923" y="406400"/>
                  </a:lnTo>
                  <a:lnTo>
                    <a:pt x="388461" y="812800"/>
                  </a:lnTo>
                  <a:lnTo>
                    <a:pt x="0" y="406400"/>
                  </a:lnTo>
                  <a:lnTo>
                    <a:pt x="388461" y="0"/>
                  </a:lnTo>
                  <a:close/>
                </a:path>
              </a:pathLst>
            </a:custGeom>
            <a:solidFill>
              <a:srgbClr val="517DED"/>
            </a:solidFill>
          </p:spPr>
        </p:sp>
        <p:sp>
          <p:nvSpPr>
            <p:cNvPr id="6" name="TextBox 6"/>
            <p:cNvSpPr txBox="1"/>
            <p:nvPr/>
          </p:nvSpPr>
          <p:spPr>
            <a:xfrm>
              <a:off x="133534" y="101600"/>
              <a:ext cx="509856" cy="571500"/>
            </a:xfrm>
            <a:prstGeom prst="rect">
              <a:avLst/>
            </a:prstGeom>
          </p:spPr>
          <p:txBody>
            <a:bodyPr lIns="50800" tIns="50800" rIns="50800" bIns="50800" rtlCol="0" anchor="ctr"/>
            <a:lstStyle/>
            <a:p>
              <a:pPr algn="ctr">
                <a:lnSpc>
                  <a:spcPts val="2939"/>
                </a:lnSpc>
              </a:pPr>
              <a:endParaRPr/>
            </a:p>
          </p:txBody>
        </p:sp>
      </p:grpSp>
      <p:grpSp>
        <p:nvGrpSpPr>
          <p:cNvPr id="7" name="Group 7"/>
          <p:cNvGrpSpPr/>
          <p:nvPr/>
        </p:nvGrpSpPr>
        <p:grpSpPr>
          <a:xfrm>
            <a:off x="13458244" y="-2894446"/>
            <a:ext cx="4305442" cy="430544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23586"/>
            </a:solidFill>
          </p:spPr>
        </p:sp>
        <p:sp>
          <p:nvSpPr>
            <p:cNvPr id="9" name="TextBox 9"/>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10" name="Group 10"/>
          <p:cNvGrpSpPr/>
          <p:nvPr/>
        </p:nvGrpSpPr>
        <p:grpSpPr>
          <a:xfrm>
            <a:off x="2305848" y="133879"/>
            <a:ext cx="11056669" cy="1445956"/>
            <a:chOff x="0" y="0"/>
            <a:chExt cx="14742225" cy="1927942"/>
          </a:xfrm>
        </p:grpSpPr>
        <p:sp>
          <p:nvSpPr>
            <p:cNvPr id="11" name="Freeform 11"/>
            <p:cNvSpPr/>
            <p:nvPr/>
          </p:nvSpPr>
          <p:spPr>
            <a:xfrm>
              <a:off x="0" y="0"/>
              <a:ext cx="14742224" cy="1927942"/>
            </a:xfrm>
            <a:custGeom>
              <a:avLst/>
              <a:gdLst/>
              <a:ahLst/>
              <a:cxnLst/>
              <a:rect l="l" t="t" r="r" b="b"/>
              <a:pathLst>
                <a:path w="14742224" h="1927942">
                  <a:moveTo>
                    <a:pt x="0" y="0"/>
                  </a:moveTo>
                  <a:lnTo>
                    <a:pt x="14742224" y="0"/>
                  </a:lnTo>
                  <a:lnTo>
                    <a:pt x="14742224" y="1927942"/>
                  </a:lnTo>
                  <a:lnTo>
                    <a:pt x="0" y="1927942"/>
                  </a:lnTo>
                  <a:close/>
                </a:path>
              </a:pathLst>
            </a:custGeom>
            <a:solidFill>
              <a:srgbClr val="000000">
                <a:alpha val="0"/>
              </a:srgbClr>
            </a:solidFill>
          </p:spPr>
        </p:sp>
        <p:sp>
          <p:nvSpPr>
            <p:cNvPr id="12" name="TextBox 12"/>
            <p:cNvSpPr txBox="1"/>
            <p:nvPr/>
          </p:nvSpPr>
          <p:spPr>
            <a:xfrm>
              <a:off x="0" y="-85725"/>
              <a:ext cx="14742225" cy="2013667"/>
            </a:xfrm>
            <a:prstGeom prst="rect">
              <a:avLst/>
            </a:prstGeom>
          </p:spPr>
          <p:txBody>
            <a:bodyPr lIns="0" tIns="0" rIns="0" bIns="0" rtlCol="0" anchor="ctr"/>
            <a:lstStyle/>
            <a:p>
              <a:pPr algn="l">
                <a:lnSpc>
                  <a:spcPts val="4800"/>
                </a:lnSpc>
              </a:pPr>
              <a:r>
                <a:rPr lang="en-US" sz="4000" b="1">
                  <a:solidFill>
                    <a:srgbClr val="000000"/>
                  </a:solidFill>
                  <a:latin typeface="Arial Bold"/>
                  <a:ea typeface="Arial Bold"/>
                  <a:cs typeface="Arial Bold"/>
                  <a:sym typeface="Arial Bold"/>
                </a:rPr>
                <a:t>TRƯỜNG KỸ THUẬT VÀ CÔNG NGHỆ</a:t>
              </a:r>
            </a:p>
            <a:p>
              <a:pPr algn="l">
                <a:lnSpc>
                  <a:spcPts val="3720"/>
                </a:lnSpc>
              </a:pPr>
              <a:r>
                <a:rPr lang="en-US" sz="3100" b="1">
                  <a:solidFill>
                    <a:srgbClr val="000000"/>
                  </a:solidFill>
                  <a:latin typeface="Arial Bold"/>
                  <a:ea typeface="Arial Bold"/>
                  <a:cs typeface="Arial Bold"/>
                  <a:sym typeface="Arial Bold"/>
                </a:rPr>
                <a:t>BỘ MÔN CÔNG NGHỆ THÔNG TIN</a:t>
              </a:r>
            </a:p>
          </p:txBody>
        </p:sp>
      </p:grpSp>
      <p:grpSp>
        <p:nvGrpSpPr>
          <p:cNvPr id="13" name="Group 13"/>
          <p:cNvGrpSpPr/>
          <p:nvPr/>
        </p:nvGrpSpPr>
        <p:grpSpPr>
          <a:xfrm>
            <a:off x="50494" y="0"/>
            <a:ext cx="1956413" cy="1713715"/>
            <a:chOff x="0" y="0"/>
            <a:chExt cx="3126970" cy="2739062"/>
          </a:xfrm>
        </p:grpSpPr>
        <p:sp>
          <p:nvSpPr>
            <p:cNvPr id="14" name="Freeform 14"/>
            <p:cNvSpPr/>
            <p:nvPr/>
          </p:nvSpPr>
          <p:spPr>
            <a:xfrm>
              <a:off x="0" y="0"/>
              <a:ext cx="3126994" cy="2739009"/>
            </a:xfrm>
            <a:custGeom>
              <a:avLst/>
              <a:gdLst/>
              <a:ahLst/>
              <a:cxnLst/>
              <a:rect l="l" t="t" r="r" b="b"/>
              <a:pathLst>
                <a:path w="3126994" h="2739009">
                  <a:moveTo>
                    <a:pt x="0" y="1369568"/>
                  </a:moveTo>
                  <a:cubicBezTo>
                    <a:pt x="0" y="613156"/>
                    <a:pt x="700024" y="0"/>
                    <a:pt x="1563497" y="0"/>
                  </a:cubicBezTo>
                  <a:cubicBezTo>
                    <a:pt x="2426970" y="0"/>
                    <a:pt x="3126994" y="613156"/>
                    <a:pt x="3126994" y="1369568"/>
                  </a:cubicBezTo>
                  <a:cubicBezTo>
                    <a:pt x="3126994" y="2125980"/>
                    <a:pt x="2426970" y="2739009"/>
                    <a:pt x="1563497" y="2739009"/>
                  </a:cubicBezTo>
                  <a:cubicBezTo>
                    <a:pt x="700024" y="2739009"/>
                    <a:pt x="0" y="2125853"/>
                    <a:pt x="0" y="1369568"/>
                  </a:cubicBezTo>
                  <a:close/>
                </a:path>
              </a:pathLst>
            </a:custGeom>
            <a:blipFill>
              <a:blip r:embed="rId4"/>
              <a:stretch>
                <a:fillRect t="-7545" b="-7547"/>
              </a:stretch>
            </a:blipFill>
          </p:spPr>
        </p:sp>
      </p:grpSp>
      <p:grpSp>
        <p:nvGrpSpPr>
          <p:cNvPr id="15" name="Group 15"/>
          <p:cNvGrpSpPr/>
          <p:nvPr/>
        </p:nvGrpSpPr>
        <p:grpSpPr>
          <a:xfrm rot="-171344">
            <a:off x="-2369934" y="7833759"/>
            <a:ext cx="4115398" cy="4305442"/>
            <a:chOff x="0" y="0"/>
            <a:chExt cx="776923" cy="812800"/>
          </a:xfrm>
        </p:grpSpPr>
        <p:sp>
          <p:nvSpPr>
            <p:cNvPr id="16" name="Freeform 16"/>
            <p:cNvSpPr/>
            <p:nvPr/>
          </p:nvSpPr>
          <p:spPr>
            <a:xfrm>
              <a:off x="0" y="0"/>
              <a:ext cx="776923" cy="812800"/>
            </a:xfrm>
            <a:custGeom>
              <a:avLst/>
              <a:gdLst/>
              <a:ahLst/>
              <a:cxnLst/>
              <a:rect l="l" t="t" r="r" b="b"/>
              <a:pathLst>
                <a:path w="776923" h="812800">
                  <a:moveTo>
                    <a:pt x="388461" y="0"/>
                  </a:moveTo>
                  <a:lnTo>
                    <a:pt x="776923" y="406400"/>
                  </a:lnTo>
                  <a:lnTo>
                    <a:pt x="388461" y="812800"/>
                  </a:lnTo>
                  <a:lnTo>
                    <a:pt x="0" y="406400"/>
                  </a:lnTo>
                  <a:lnTo>
                    <a:pt x="388461" y="0"/>
                  </a:lnTo>
                  <a:close/>
                </a:path>
              </a:pathLst>
            </a:custGeom>
            <a:solidFill>
              <a:srgbClr val="517DED"/>
            </a:solidFill>
          </p:spPr>
        </p:sp>
        <p:sp>
          <p:nvSpPr>
            <p:cNvPr id="17" name="TextBox 17"/>
            <p:cNvSpPr txBox="1"/>
            <p:nvPr/>
          </p:nvSpPr>
          <p:spPr>
            <a:xfrm>
              <a:off x="133534" y="101600"/>
              <a:ext cx="509856" cy="571500"/>
            </a:xfrm>
            <a:prstGeom prst="rect">
              <a:avLst/>
            </a:prstGeom>
          </p:spPr>
          <p:txBody>
            <a:bodyPr lIns="50800" tIns="50800" rIns="50800" bIns="50800" rtlCol="0" anchor="ctr"/>
            <a:lstStyle/>
            <a:p>
              <a:pPr algn="ctr">
                <a:lnSpc>
                  <a:spcPts val="2939"/>
                </a:lnSpc>
              </a:pPr>
              <a:endParaRPr/>
            </a:p>
          </p:txBody>
        </p:sp>
      </p:grpSp>
      <p:grpSp>
        <p:nvGrpSpPr>
          <p:cNvPr id="18" name="Group 18"/>
          <p:cNvGrpSpPr/>
          <p:nvPr/>
        </p:nvGrpSpPr>
        <p:grpSpPr>
          <a:xfrm>
            <a:off x="-2994931" y="6277555"/>
            <a:ext cx="4305442" cy="430544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23586"/>
            </a:solidFill>
            <a:ln w="38100" cap="sq">
              <a:solidFill>
                <a:srgbClr val="000000"/>
              </a:solidFill>
              <a:prstDash val="solid"/>
              <a:miter/>
            </a:ln>
          </p:spPr>
        </p:sp>
        <p:sp>
          <p:nvSpPr>
            <p:cNvPr id="20" name="TextBox 20"/>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sp>
        <p:nvSpPr>
          <p:cNvPr id="21" name="AutoShape 21"/>
          <p:cNvSpPr/>
          <p:nvPr/>
        </p:nvSpPr>
        <p:spPr>
          <a:xfrm>
            <a:off x="2025956" y="270225"/>
            <a:ext cx="0" cy="1173264"/>
          </a:xfrm>
          <a:prstGeom prst="line">
            <a:avLst/>
          </a:prstGeom>
          <a:ln w="38100" cap="flat">
            <a:solidFill>
              <a:srgbClr val="000000"/>
            </a:solidFill>
            <a:prstDash val="sysDash"/>
            <a:headEnd type="none" w="sm" len="sm"/>
            <a:tailEnd type="none" w="sm" len="sm"/>
          </a:ln>
        </p:spPr>
      </p:sp>
      <p:sp>
        <p:nvSpPr>
          <p:cNvPr id="22" name="Freeform 22"/>
          <p:cNvSpPr/>
          <p:nvPr/>
        </p:nvSpPr>
        <p:spPr>
          <a:xfrm>
            <a:off x="0" y="3731380"/>
            <a:ext cx="18288000" cy="5092351"/>
          </a:xfrm>
          <a:custGeom>
            <a:avLst/>
            <a:gdLst/>
            <a:ahLst/>
            <a:cxnLst/>
            <a:rect l="l" t="t" r="r" b="b"/>
            <a:pathLst>
              <a:path w="18288000" h="5092351">
                <a:moveTo>
                  <a:pt x="0" y="0"/>
                </a:moveTo>
                <a:lnTo>
                  <a:pt x="18288000" y="0"/>
                </a:lnTo>
                <a:lnTo>
                  <a:pt x="18288000" y="5092351"/>
                </a:lnTo>
                <a:lnTo>
                  <a:pt x="0" y="5092351"/>
                </a:lnTo>
                <a:lnTo>
                  <a:pt x="0" y="0"/>
                </a:lnTo>
                <a:close/>
              </a:path>
            </a:pathLst>
          </a:custGeom>
          <a:blipFill>
            <a:blip r:embed="rId5">
              <a:alphaModFix amt="48000"/>
            </a:blip>
            <a:stretch>
              <a:fillRect t="-6338" b="-6338"/>
            </a:stretch>
          </a:blipFill>
        </p:spPr>
      </p:sp>
      <p:sp>
        <p:nvSpPr>
          <p:cNvPr id="23" name="TextBox 23"/>
          <p:cNvSpPr txBox="1"/>
          <p:nvPr/>
        </p:nvSpPr>
        <p:spPr>
          <a:xfrm>
            <a:off x="1310510" y="3489762"/>
            <a:ext cx="15539540" cy="2657475"/>
          </a:xfrm>
          <a:prstGeom prst="rect">
            <a:avLst/>
          </a:prstGeom>
        </p:spPr>
        <p:txBody>
          <a:bodyPr lIns="0" tIns="0" rIns="0" bIns="0" rtlCol="0" anchor="t">
            <a:spAutoFit/>
          </a:bodyPr>
          <a:lstStyle/>
          <a:p>
            <a:pPr algn="ctr">
              <a:lnSpc>
                <a:spcPts val="10464"/>
              </a:lnSpc>
            </a:pPr>
            <a:r>
              <a:rPr lang="en-US" sz="8720" b="1">
                <a:solidFill>
                  <a:srgbClr val="123586"/>
                </a:solidFill>
                <a:latin typeface="Eastman Grotesque Bold"/>
                <a:ea typeface="Eastman Grotesque Bold"/>
                <a:cs typeface="Eastman Grotesque Bold"/>
                <a:sym typeface="Eastman Grotesque Bold"/>
              </a:rPr>
              <a:t>EM XIN CHÂN THÀNH CẢM ƠN HỘI ĐỒNG ĐÃ THEO DÕI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7229" y="0"/>
            <a:ext cx="17633542" cy="10287000"/>
          </a:xfrm>
          <a:custGeom>
            <a:avLst/>
            <a:gdLst/>
            <a:ahLst/>
            <a:cxnLst/>
            <a:rect l="l" t="t" r="r" b="b"/>
            <a:pathLst>
              <a:path w="17633542" h="10287000">
                <a:moveTo>
                  <a:pt x="0" y="0"/>
                </a:moveTo>
                <a:lnTo>
                  <a:pt x="17633542" y="0"/>
                </a:lnTo>
                <a:lnTo>
                  <a:pt x="17633542" y="10287000"/>
                </a:lnTo>
                <a:lnTo>
                  <a:pt x="0" y="10287000"/>
                </a:lnTo>
                <a:lnTo>
                  <a:pt x="0" y="0"/>
                </a:lnTo>
                <a:close/>
              </a:path>
            </a:pathLst>
          </a:custGeom>
          <a:blipFill>
            <a:blip r:embed="rId2"/>
            <a:stretch>
              <a:fillRect t="-18673" b="-18673"/>
            </a:stretch>
          </a:blipFill>
          <a:ln w="47625" cap="sq">
            <a:solidFill>
              <a:srgbClr val="FFFFFF"/>
            </a:solidFill>
            <a:prstDash val="solid"/>
            <a:miter/>
          </a:ln>
        </p:spPr>
      </p:sp>
      <p:sp>
        <p:nvSpPr>
          <p:cNvPr id="3" name="Freeform 3"/>
          <p:cNvSpPr/>
          <p:nvPr/>
        </p:nvSpPr>
        <p:spPr>
          <a:xfrm>
            <a:off x="5681355" y="2914282"/>
            <a:ext cx="7668567" cy="1581642"/>
          </a:xfrm>
          <a:custGeom>
            <a:avLst/>
            <a:gdLst/>
            <a:ahLst/>
            <a:cxnLst/>
            <a:rect l="l" t="t" r="r" b="b"/>
            <a:pathLst>
              <a:path w="7668567" h="1581642">
                <a:moveTo>
                  <a:pt x="0" y="0"/>
                </a:moveTo>
                <a:lnTo>
                  <a:pt x="7668567" y="0"/>
                </a:lnTo>
                <a:lnTo>
                  <a:pt x="7668567" y="1581642"/>
                </a:lnTo>
                <a:lnTo>
                  <a:pt x="0" y="15816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640138" y="2914282"/>
            <a:ext cx="7668567" cy="1581642"/>
          </a:xfrm>
          <a:custGeom>
            <a:avLst/>
            <a:gdLst/>
            <a:ahLst/>
            <a:cxnLst/>
            <a:rect l="l" t="t" r="r" b="b"/>
            <a:pathLst>
              <a:path w="7668567" h="1581642">
                <a:moveTo>
                  <a:pt x="0" y="0"/>
                </a:moveTo>
                <a:lnTo>
                  <a:pt x="7668568" y="0"/>
                </a:lnTo>
                <a:lnTo>
                  <a:pt x="7668568" y="1581642"/>
                </a:lnTo>
                <a:lnTo>
                  <a:pt x="0" y="15816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6553648" y="2890202"/>
            <a:ext cx="5055261" cy="1606601"/>
            <a:chOff x="0" y="0"/>
            <a:chExt cx="6974842" cy="2216658"/>
          </a:xfrm>
        </p:grpSpPr>
        <p:sp>
          <p:nvSpPr>
            <p:cNvPr id="6" name="Freeform 6"/>
            <p:cNvSpPr/>
            <p:nvPr/>
          </p:nvSpPr>
          <p:spPr>
            <a:xfrm>
              <a:off x="0" y="0"/>
              <a:ext cx="6974842" cy="2216658"/>
            </a:xfrm>
            <a:custGeom>
              <a:avLst/>
              <a:gdLst/>
              <a:ahLst/>
              <a:cxnLst/>
              <a:rect l="l" t="t" r="r" b="b"/>
              <a:pathLst>
                <a:path w="6974842" h="2216658">
                  <a:moveTo>
                    <a:pt x="0" y="0"/>
                  </a:moveTo>
                  <a:lnTo>
                    <a:pt x="6974842" y="0"/>
                  </a:lnTo>
                  <a:lnTo>
                    <a:pt x="6974842" y="2216658"/>
                  </a:lnTo>
                  <a:lnTo>
                    <a:pt x="0" y="2216658"/>
                  </a:lnTo>
                  <a:close/>
                </a:path>
              </a:pathLst>
            </a:custGeom>
            <a:solidFill>
              <a:srgbClr val="000000">
                <a:alpha val="0"/>
              </a:srgbClr>
            </a:solidFill>
          </p:spPr>
        </p:sp>
        <p:sp>
          <p:nvSpPr>
            <p:cNvPr id="7" name="TextBox 7"/>
            <p:cNvSpPr txBox="1"/>
            <p:nvPr/>
          </p:nvSpPr>
          <p:spPr>
            <a:xfrm>
              <a:off x="0" y="-38100"/>
              <a:ext cx="6974842" cy="2254758"/>
            </a:xfrm>
            <a:prstGeom prst="rect">
              <a:avLst/>
            </a:prstGeom>
          </p:spPr>
          <p:txBody>
            <a:bodyPr lIns="0" tIns="0" rIns="0" bIns="0" rtlCol="0" anchor="ctr"/>
            <a:lstStyle/>
            <a:p>
              <a:pPr algn="l">
                <a:lnSpc>
                  <a:spcPts val="4211"/>
                </a:lnSpc>
              </a:pPr>
              <a:r>
                <a:rPr lang="en-US" sz="3899">
                  <a:solidFill>
                    <a:srgbClr val="FFFFFF"/>
                  </a:solidFill>
                  <a:latin typeface="Arial"/>
                  <a:ea typeface="Arial"/>
                  <a:cs typeface="Arial"/>
                  <a:sym typeface="Arial"/>
                </a:rPr>
                <a:t>T</a:t>
              </a:r>
              <a:r>
                <a:rPr lang="en-US" sz="3899" b="1">
                  <a:solidFill>
                    <a:srgbClr val="FFFFFF"/>
                  </a:solidFill>
                  <a:latin typeface="Arial Bold"/>
                  <a:ea typeface="Arial Bold"/>
                  <a:cs typeface="Arial Bold"/>
                  <a:sym typeface="Arial Bold"/>
                </a:rPr>
                <a:t>ỔNG QUAN ĐỀ TÀI</a:t>
              </a:r>
            </a:p>
          </p:txBody>
        </p:sp>
      </p:grpSp>
      <p:grpSp>
        <p:nvGrpSpPr>
          <p:cNvPr id="8" name="Group 8"/>
          <p:cNvGrpSpPr/>
          <p:nvPr/>
        </p:nvGrpSpPr>
        <p:grpSpPr>
          <a:xfrm>
            <a:off x="3632611" y="2914282"/>
            <a:ext cx="1582521" cy="15825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23586"/>
              </a:solidFill>
              <a:prstDash val="solid"/>
              <a:miter/>
            </a:ln>
          </p:spPr>
        </p:sp>
        <p:sp>
          <p:nvSpPr>
            <p:cNvPr id="10" name="TextBox 10"/>
            <p:cNvSpPr txBox="1"/>
            <p:nvPr/>
          </p:nvSpPr>
          <p:spPr>
            <a:xfrm>
              <a:off x="76200" y="-28575"/>
              <a:ext cx="660400" cy="765175"/>
            </a:xfrm>
            <a:prstGeom prst="rect">
              <a:avLst/>
            </a:prstGeom>
          </p:spPr>
          <p:txBody>
            <a:bodyPr lIns="50800" tIns="50800" rIns="50800" bIns="50800" rtlCol="0" anchor="ctr"/>
            <a:lstStyle/>
            <a:p>
              <a:pPr algn="ctr">
                <a:lnSpc>
                  <a:spcPts val="7419"/>
                </a:lnSpc>
              </a:pPr>
              <a:r>
                <a:rPr lang="en-US" sz="5299" b="1">
                  <a:solidFill>
                    <a:srgbClr val="FF4D00"/>
                  </a:solidFill>
                  <a:latin typeface="Open Sans Bold"/>
                  <a:ea typeface="Open Sans Bold"/>
                  <a:cs typeface="Open Sans Bold"/>
                  <a:sym typeface="Open Sans Bold"/>
                </a:rPr>
                <a:t>I</a:t>
              </a:r>
            </a:p>
          </p:txBody>
        </p:sp>
      </p:grpSp>
      <p:sp>
        <p:nvSpPr>
          <p:cNvPr id="11" name="TextBox 11"/>
          <p:cNvSpPr txBox="1"/>
          <p:nvPr/>
        </p:nvSpPr>
        <p:spPr>
          <a:xfrm>
            <a:off x="5932243" y="439595"/>
            <a:ext cx="6000514" cy="1257300"/>
          </a:xfrm>
          <a:prstGeom prst="rect">
            <a:avLst/>
          </a:prstGeom>
        </p:spPr>
        <p:txBody>
          <a:bodyPr lIns="0" tIns="0" rIns="0" bIns="0" rtlCol="0" anchor="t">
            <a:spAutoFit/>
          </a:bodyPr>
          <a:lstStyle/>
          <a:p>
            <a:pPr algn="ctr">
              <a:lnSpc>
                <a:spcPts val="9845"/>
              </a:lnSpc>
            </a:pPr>
            <a:r>
              <a:rPr lang="en-US" sz="8204" b="1">
                <a:solidFill>
                  <a:srgbClr val="FFFFFF"/>
                </a:solidFill>
                <a:latin typeface="Eastman Grotesque Bold"/>
                <a:ea typeface="Eastman Grotesque Bold"/>
                <a:cs typeface="Eastman Grotesque Bold"/>
                <a:sym typeface="Eastman Grotesque Bold"/>
              </a:rPr>
              <a:t>NỘI DUNG </a:t>
            </a:r>
          </a:p>
        </p:txBody>
      </p:sp>
      <p:sp>
        <p:nvSpPr>
          <p:cNvPr id="12" name="Freeform 12"/>
          <p:cNvSpPr/>
          <p:nvPr/>
        </p:nvSpPr>
        <p:spPr>
          <a:xfrm>
            <a:off x="5681355" y="4692316"/>
            <a:ext cx="7668567" cy="1581642"/>
          </a:xfrm>
          <a:custGeom>
            <a:avLst/>
            <a:gdLst/>
            <a:ahLst/>
            <a:cxnLst/>
            <a:rect l="l" t="t" r="r" b="b"/>
            <a:pathLst>
              <a:path w="7668567" h="1581642">
                <a:moveTo>
                  <a:pt x="0" y="0"/>
                </a:moveTo>
                <a:lnTo>
                  <a:pt x="7668567" y="0"/>
                </a:lnTo>
                <a:lnTo>
                  <a:pt x="7668567" y="1581642"/>
                </a:lnTo>
                <a:lnTo>
                  <a:pt x="0" y="15816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6640138" y="4692316"/>
            <a:ext cx="7668567" cy="1581642"/>
          </a:xfrm>
          <a:custGeom>
            <a:avLst/>
            <a:gdLst/>
            <a:ahLst/>
            <a:cxnLst/>
            <a:rect l="l" t="t" r="r" b="b"/>
            <a:pathLst>
              <a:path w="7668567" h="1581642">
                <a:moveTo>
                  <a:pt x="0" y="0"/>
                </a:moveTo>
                <a:lnTo>
                  <a:pt x="7668568" y="0"/>
                </a:lnTo>
                <a:lnTo>
                  <a:pt x="7668568" y="1581642"/>
                </a:lnTo>
                <a:lnTo>
                  <a:pt x="0" y="15816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4" name="Group 14"/>
          <p:cNvGrpSpPr/>
          <p:nvPr/>
        </p:nvGrpSpPr>
        <p:grpSpPr>
          <a:xfrm>
            <a:off x="6553648" y="4668772"/>
            <a:ext cx="7841548" cy="1606601"/>
            <a:chOff x="0" y="0"/>
            <a:chExt cx="10819136" cy="2216658"/>
          </a:xfrm>
        </p:grpSpPr>
        <p:sp>
          <p:nvSpPr>
            <p:cNvPr id="15" name="Freeform 15"/>
            <p:cNvSpPr/>
            <p:nvPr/>
          </p:nvSpPr>
          <p:spPr>
            <a:xfrm>
              <a:off x="0" y="0"/>
              <a:ext cx="10819136" cy="2216658"/>
            </a:xfrm>
            <a:custGeom>
              <a:avLst/>
              <a:gdLst/>
              <a:ahLst/>
              <a:cxnLst/>
              <a:rect l="l" t="t" r="r" b="b"/>
              <a:pathLst>
                <a:path w="10819136" h="2216658">
                  <a:moveTo>
                    <a:pt x="0" y="0"/>
                  </a:moveTo>
                  <a:lnTo>
                    <a:pt x="10819136" y="0"/>
                  </a:lnTo>
                  <a:lnTo>
                    <a:pt x="10819136" y="2216658"/>
                  </a:lnTo>
                  <a:lnTo>
                    <a:pt x="0" y="2216658"/>
                  </a:lnTo>
                  <a:close/>
                </a:path>
              </a:pathLst>
            </a:custGeom>
            <a:solidFill>
              <a:srgbClr val="000000">
                <a:alpha val="0"/>
              </a:srgbClr>
            </a:solidFill>
          </p:spPr>
        </p:sp>
        <p:sp>
          <p:nvSpPr>
            <p:cNvPr id="16" name="TextBox 16"/>
            <p:cNvSpPr txBox="1"/>
            <p:nvPr/>
          </p:nvSpPr>
          <p:spPr>
            <a:xfrm>
              <a:off x="0" y="-38100"/>
              <a:ext cx="10819136" cy="2254758"/>
            </a:xfrm>
            <a:prstGeom prst="rect">
              <a:avLst/>
            </a:prstGeom>
          </p:spPr>
          <p:txBody>
            <a:bodyPr lIns="0" tIns="0" rIns="0" bIns="0" rtlCol="0" anchor="ctr"/>
            <a:lstStyle/>
            <a:p>
              <a:pPr algn="l">
                <a:lnSpc>
                  <a:spcPts val="4211"/>
                </a:lnSpc>
              </a:pPr>
              <a:r>
                <a:rPr lang="en-US" sz="3899" b="1">
                  <a:solidFill>
                    <a:srgbClr val="FFFFFF"/>
                  </a:solidFill>
                  <a:latin typeface="Arial Bold"/>
                  <a:ea typeface="Arial Bold"/>
                  <a:cs typeface="Arial Bold"/>
                  <a:sym typeface="Arial Bold"/>
                </a:rPr>
                <a:t>HIỆN THỰC HÓA NGHIÊN CỨU</a:t>
              </a:r>
            </a:p>
          </p:txBody>
        </p:sp>
      </p:grpSp>
      <p:grpSp>
        <p:nvGrpSpPr>
          <p:cNvPr id="17" name="Group 17"/>
          <p:cNvGrpSpPr/>
          <p:nvPr/>
        </p:nvGrpSpPr>
        <p:grpSpPr>
          <a:xfrm>
            <a:off x="3632611" y="4692316"/>
            <a:ext cx="1582521" cy="158252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1457A8"/>
              </a:solidFill>
              <a:prstDash val="solid"/>
              <a:miter/>
            </a:ln>
          </p:spPr>
        </p:sp>
        <p:sp>
          <p:nvSpPr>
            <p:cNvPr id="19" name="TextBox 19"/>
            <p:cNvSpPr txBox="1"/>
            <p:nvPr/>
          </p:nvSpPr>
          <p:spPr>
            <a:xfrm>
              <a:off x="76200" y="-28575"/>
              <a:ext cx="660400" cy="765175"/>
            </a:xfrm>
            <a:prstGeom prst="rect">
              <a:avLst/>
            </a:prstGeom>
          </p:spPr>
          <p:txBody>
            <a:bodyPr lIns="50800" tIns="50800" rIns="50800" bIns="50800" rtlCol="0" anchor="ctr"/>
            <a:lstStyle/>
            <a:p>
              <a:pPr marL="0" lvl="0" indent="0" algn="ctr">
                <a:lnSpc>
                  <a:spcPts val="7419"/>
                </a:lnSpc>
                <a:spcBef>
                  <a:spcPct val="0"/>
                </a:spcBef>
              </a:pPr>
              <a:r>
                <a:rPr lang="en-US" sz="5299" b="1" u="none" strike="noStrike">
                  <a:solidFill>
                    <a:srgbClr val="FF4D00"/>
                  </a:solidFill>
                  <a:latin typeface="Open Sans Bold"/>
                  <a:ea typeface="Open Sans Bold"/>
                  <a:cs typeface="Open Sans Bold"/>
                  <a:sym typeface="Open Sans Bold"/>
                </a:rPr>
                <a:t>II</a:t>
              </a:r>
            </a:p>
          </p:txBody>
        </p:sp>
      </p:grpSp>
      <p:sp>
        <p:nvSpPr>
          <p:cNvPr id="20" name="Freeform 20"/>
          <p:cNvSpPr/>
          <p:nvPr/>
        </p:nvSpPr>
        <p:spPr>
          <a:xfrm>
            <a:off x="5681355" y="6561123"/>
            <a:ext cx="7668567" cy="1581642"/>
          </a:xfrm>
          <a:custGeom>
            <a:avLst/>
            <a:gdLst/>
            <a:ahLst/>
            <a:cxnLst/>
            <a:rect l="l" t="t" r="r" b="b"/>
            <a:pathLst>
              <a:path w="7668567" h="1581642">
                <a:moveTo>
                  <a:pt x="0" y="0"/>
                </a:moveTo>
                <a:lnTo>
                  <a:pt x="7668567" y="0"/>
                </a:lnTo>
                <a:lnTo>
                  <a:pt x="7668567" y="1581642"/>
                </a:lnTo>
                <a:lnTo>
                  <a:pt x="0" y="15816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1" name="Freeform 21"/>
          <p:cNvSpPr/>
          <p:nvPr/>
        </p:nvSpPr>
        <p:spPr>
          <a:xfrm>
            <a:off x="6640138" y="6561123"/>
            <a:ext cx="7668567" cy="1581642"/>
          </a:xfrm>
          <a:custGeom>
            <a:avLst/>
            <a:gdLst/>
            <a:ahLst/>
            <a:cxnLst/>
            <a:rect l="l" t="t" r="r" b="b"/>
            <a:pathLst>
              <a:path w="7668567" h="1581642">
                <a:moveTo>
                  <a:pt x="0" y="0"/>
                </a:moveTo>
                <a:lnTo>
                  <a:pt x="7668568" y="0"/>
                </a:lnTo>
                <a:lnTo>
                  <a:pt x="7668568" y="1581642"/>
                </a:lnTo>
                <a:lnTo>
                  <a:pt x="0" y="15816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22" name="Group 22"/>
          <p:cNvGrpSpPr/>
          <p:nvPr/>
        </p:nvGrpSpPr>
        <p:grpSpPr>
          <a:xfrm>
            <a:off x="6553648" y="6561123"/>
            <a:ext cx="8838752" cy="1606601"/>
            <a:chOff x="0" y="0"/>
            <a:chExt cx="10261567" cy="2216658"/>
          </a:xfrm>
        </p:grpSpPr>
        <p:sp>
          <p:nvSpPr>
            <p:cNvPr id="23" name="Freeform 23"/>
            <p:cNvSpPr/>
            <p:nvPr/>
          </p:nvSpPr>
          <p:spPr>
            <a:xfrm>
              <a:off x="0" y="0"/>
              <a:ext cx="10261567" cy="2216658"/>
            </a:xfrm>
            <a:custGeom>
              <a:avLst/>
              <a:gdLst/>
              <a:ahLst/>
              <a:cxnLst/>
              <a:rect l="l" t="t" r="r" b="b"/>
              <a:pathLst>
                <a:path w="10261567" h="2216658">
                  <a:moveTo>
                    <a:pt x="0" y="0"/>
                  </a:moveTo>
                  <a:lnTo>
                    <a:pt x="10261567" y="0"/>
                  </a:lnTo>
                  <a:lnTo>
                    <a:pt x="10261567" y="2216658"/>
                  </a:lnTo>
                  <a:lnTo>
                    <a:pt x="0" y="2216658"/>
                  </a:lnTo>
                  <a:close/>
                </a:path>
              </a:pathLst>
            </a:custGeom>
            <a:solidFill>
              <a:srgbClr val="000000">
                <a:alpha val="0"/>
              </a:srgbClr>
            </a:solidFill>
            <a:ln cap="sq">
              <a:noFill/>
              <a:prstDash val="solid"/>
              <a:miter/>
            </a:ln>
          </p:spPr>
        </p:sp>
        <p:sp>
          <p:nvSpPr>
            <p:cNvPr id="24" name="TextBox 24"/>
            <p:cNvSpPr txBox="1"/>
            <p:nvPr/>
          </p:nvSpPr>
          <p:spPr>
            <a:xfrm>
              <a:off x="0" y="-38100"/>
              <a:ext cx="10261567" cy="2254758"/>
            </a:xfrm>
            <a:prstGeom prst="rect">
              <a:avLst/>
            </a:prstGeom>
          </p:spPr>
          <p:txBody>
            <a:bodyPr lIns="0" tIns="0" rIns="0" bIns="0" rtlCol="0" anchor="ctr"/>
            <a:lstStyle/>
            <a:p>
              <a:pPr marL="0" lvl="0" indent="0" algn="l">
                <a:lnSpc>
                  <a:spcPts val="4211"/>
                </a:lnSpc>
                <a:spcBef>
                  <a:spcPct val="0"/>
                </a:spcBef>
              </a:pPr>
              <a:r>
                <a:rPr lang="en-US" sz="3899" b="1" u="none" strike="noStrike" dirty="0">
                  <a:solidFill>
                    <a:srgbClr val="FFFFFF"/>
                  </a:solidFill>
                  <a:latin typeface="Arial Bold"/>
                  <a:ea typeface="Arial Bold"/>
                  <a:cs typeface="Arial Bold"/>
                  <a:sym typeface="Arial Bold"/>
                </a:rPr>
                <a:t>KẾT QUẢ NGHIÊN CỨU</a:t>
              </a:r>
            </a:p>
          </p:txBody>
        </p:sp>
      </p:grpSp>
      <p:grpSp>
        <p:nvGrpSpPr>
          <p:cNvPr id="25" name="Group 25"/>
          <p:cNvGrpSpPr/>
          <p:nvPr/>
        </p:nvGrpSpPr>
        <p:grpSpPr>
          <a:xfrm>
            <a:off x="3632611" y="6561123"/>
            <a:ext cx="1582521" cy="158252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1457A8"/>
              </a:solidFill>
              <a:prstDash val="solid"/>
              <a:miter/>
            </a:ln>
          </p:spPr>
        </p:sp>
        <p:sp>
          <p:nvSpPr>
            <p:cNvPr id="27" name="TextBox 27"/>
            <p:cNvSpPr txBox="1"/>
            <p:nvPr/>
          </p:nvSpPr>
          <p:spPr>
            <a:xfrm>
              <a:off x="76200" y="-28575"/>
              <a:ext cx="660400" cy="765175"/>
            </a:xfrm>
            <a:prstGeom prst="rect">
              <a:avLst/>
            </a:prstGeom>
          </p:spPr>
          <p:txBody>
            <a:bodyPr lIns="50800" tIns="50800" rIns="50800" bIns="50800" rtlCol="0" anchor="ctr"/>
            <a:lstStyle/>
            <a:p>
              <a:pPr marL="0" lvl="0" indent="0" algn="ctr">
                <a:lnSpc>
                  <a:spcPts val="7419"/>
                </a:lnSpc>
                <a:spcBef>
                  <a:spcPct val="0"/>
                </a:spcBef>
              </a:pPr>
              <a:r>
                <a:rPr lang="en-US" sz="5299" b="1" u="none" strike="noStrike">
                  <a:solidFill>
                    <a:srgbClr val="FF4D00"/>
                  </a:solidFill>
                  <a:latin typeface="Open Sans Bold"/>
                  <a:ea typeface="Open Sans Bold"/>
                  <a:cs typeface="Open Sans Bold"/>
                  <a:sym typeface="Open Sans Bold"/>
                </a:rPr>
                <a:t>III</a:t>
              </a:r>
            </a:p>
          </p:txBody>
        </p:sp>
      </p:grpSp>
      <p:sp>
        <p:nvSpPr>
          <p:cNvPr id="28" name="Freeform 28"/>
          <p:cNvSpPr/>
          <p:nvPr/>
        </p:nvSpPr>
        <p:spPr>
          <a:xfrm>
            <a:off x="5681355" y="8429931"/>
            <a:ext cx="7668567" cy="1581642"/>
          </a:xfrm>
          <a:custGeom>
            <a:avLst/>
            <a:gdLst/>
            <a:ahLst/>
            <a:cxnLst/>
            <a:rect l="l" t="t" r="r" b="b"/>
            <a:pathLst>
              <a:path w="7668567" h="1581642">
                <a:moveTo>
                  <a:pt x="0" y="0"/>
                </a:moveTo>
                <a:lnTo>
                  <a:pt x="7668567" y="0"/>
                </a:lnTo>
                <a:lnTo>
                  <a:pt x="7668567" y="1581642"/>
                </a:lnTo>
                <a:lnTo>
                  <a:pt x="0" y="15816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9" name="Freeform 29"/>
          <p:cNvSpPr/>
          <p:nvPr/>
        </p:nvSpPr>
        <p:spPr>
          <a:xfrm>
            <a:off x="6540012" y="8429931"/>
            <a:ext cx="7768693" cy="1581642"/>
          </a:xfrm>
          <a:custGeom>
            <a:avLst/>
            <a:gdLst/>
            <a:ahLst/>
            <a:cxnLst/>
            <a:rect l="l" t="t" r="r" b="b"/>
            <a:pathLst>
              <a:path w="7668567" h="1581642">
                <a:moveTo>
                  <a:pt x="0" y="0"/>
                </a:moveTo>
                <a:lnTo>
                  <a:pt x="7668567" y="0"/>
                </a:lnTo>
                <a:lnTo>
                  <a:pt x="7668567" y="1581642"/>
                </a:lnTo>
                <a:lnTo>
                  <a:pt x="0" y="15816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0" name="Group 30"/>
          <p:cNvGrpSpPr/>
          <p:nvPr/>
        </p:nvGrpSpPr>
        <p:grpSpPr>
          <a:xfrm>
            <a:off x="6553648" y="8402317"/>
            <a:ext cx="8838752" cy="1610135"/>
            <a:chOff x="0" y="-38100"/>
            <a:chExt cx="12194998" cy="2221535"/>
          </a:xfrm>
        </p:grpSpPr>
        <p:sp>
          <p:nvSpPr>
            <p:cNvPr id="31" name="Freeform 31"/>
            <p:cNvSpPr/>
            <p:nvPr/>
          </p:nvSpPr>
          <p:spPr>
            <a:xfrm>
              <a:off x="0" y="0"/>
              <a:ext cx="6974842" cy="2183435"/>
            </a:xfrm>
            <a:custGeom>
              <a:avLst/>
              <a:gdLst/>
              <a:ahLst/>
              <a:cxnLst/>
              <a:rect l="l" t="t" r="r" b="b"/>
              <a:pathLst>
                <a:path w="6974842" h="2183435">
                  <a:moveTo>
                    <a:pt x="0" y="0"/>
                  </a:moveTo>
                  <a:lnTo>
                    <a:pt x="6974842" y="0"/>
                  </a:lnTo>
                  <a:lnTo>
                    <a:pt x="6974842" y="2183435"/>
                  </a:lnTo>
                  <a:lnTo>
                    <a:pt x="0" y="2183435"/>
                  </a:lnTo>
                  <a:close/>
                </a:path>
              </a:pathLst>
            </a:custGeom>
            <a:solidFill>
              <a:srgbClr val="000000">
                <a:alpha val="0"/>
              </a:srgbClr>
            </a:solidFill>
            <a:ln cap="sq">
              <a:noFill/>
              <a:prstDash val="solid"/>
              <a:miter/>
            </a:ln>
          </p:spPr>
        </p:sp>
        <p:sp>
          <p:nvSpPr>
            <p:cNvPr id="32" name="TextBox 32"/>
            <p:cNvSpPr txBox="1"/>
            <p:nvPr/>
          </p:nvSpPr>
          <p:spPr>
            <a:xfrm>
              <a:off x="0" y="-38100"/>
              <a:ext cx="12194998" cy="2221535"/>
            </a:xfrm>
            <a:prstGeom prst="rect">
              <a:avLst/>
            </a:prstGeom>
          </p:spPr>
          <p:txBody>
            <a:bodyPr lIns="0" tIns="0" rIns="0" bIns="0" rtlCol="0" anchor="ctr"/>
            <a:lstStyle/>
            <a:p>
              <a:pPr marL="0" lvl="0" indent="0" algn="l">
                <a:lnSpc>
                  <a:spcPts val="4211"/>
                </a:lnSpc>
                <a:spcBef>
                  <a:spcPct val="0"/>
                </a:spcBef>
              </a:pPr>
              <a:r>
                <a:rPr lang="en-US" sz="3600" b="1" u="none" strike="noStrike" dirty="0">
                  <a:solidFill>
                    <a:srgbClr val="FFFFFF"/>
                  </a:solidFill>
                  <a:latin typeface="Arial Bold"/>
                  <a:ea typeface="Arial Bold"/>
                  <a:cs typeface="Arial Bold"/>
                  <a:sym typeface="Arial Bold"/>
                </a:rPr>
                <a:t>KẾT </a:t>
              </a:r>
              <a:r>
                <a:rPr lang="en-US" sz="3600" b="1" u="none" strike="noStrike" dirty="0" smtClean="0">
                  <a:solidFill>
                    <a:srgbClr val="FFFFFF"/>
                  </a:solidFill>
                  <a:latin typeface="Arial Bold"/>
                  <a:ea typeface="Arial Bold"/>
                  <a:cs typeface="Arial Bold"/>
                  <a:sym typeface="Arial Bold"/>
                </a:rPr>
                <a:t>LUẬN</a:t>
              </a:r>
              <a:endParaRPr lang="en-US" sz="3600" b="1" u="none" strike="noStrike" dirty="0">
                <a:solidFill>
                  <a:srgbClr val="FFFFFF"/>
                </a:solidFill>
                <a:latin typeface="Arial Bold"/>
                <a:ea typeface="Arial Bold"/>
                <a:cs typeface="Arial Bold"/>
                <a:sym typeface="Arial Bold"/>
              </a:endParaRPr>
            </a:p>
          </p:txBody>
        </p:sp>
      </p:grpSp>
      <p:grpSp>
        <p:nvGrpSpPr>
          <p:cNvPr id="33" name="Group 33"/>
          <p:cNvGrpSpPr/>
          <p:nvPr/>
        </p:nvGrpSpPr>
        <p:grpSpPr>
          <a:xfrm>
            <a:off x="3632611" y="8429931"/>
            <a:ext cx="1582521" cy="158252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123586"/>
              </a:solidFill>
              <a:prstDash val="solid"/>
              <a:miter/>
            </a:ln>
          </p:spPr>
        </p:sp>
        <p:sp>
          <p:nvSpPr>
            <p:cNvPr id="35" name="TextBox 35"/>
            <p:cNvSpPr txBox="1"/>
            <p:nvPr/>
          </p:nvSpPr>
          <p:spPr>
            <a:xfrm>
              <a:off x="76200" y="-28575"/>
              <a:ext cx="660400" cy="765175"/>
            </a:xfrm>
            <a:prstGeom prst="rect">
              <a:avLst/>
            </a:prstGeom>
          </p:spPr>
          <p:txBody>
            <a:bodyPr lIns="50800" tIns="50800" rIns="50800" bIns="50800" rtlCol="0" anchor="ctr"/>
            <a:lstStyle/>
            <a:p>
              <a:pPr marL="0" lvl="0" indent="0" algn="ctr">
                <a:lnSpc>
                  <a:spcPts val="7419"/>
                </a:lnSpc>
                <a:spcBef>
                  <a:spcPct val="0"/>
                </a:spcBef>
              </a:pPr>
              <a:r>
                <a:rPr lang="en-US" sz="5299" b="1" u="none" strike="noStrike">
                  <a:solidFill>
                    <a:srgbClr val="FF4D00"/>
                  </a:solidFill>
                  <a:latin typeface="Open Sans Bold"/>
                  <a:ea typeface="Open Sans Bold"/>
                  <a:cs typeface="Open Sans Bold"/>
                  <a:sym typeface="Open Sans Bold"/>
                </a:rPr>
                <a:t>IV</a:t>
              </a:r>
            </a:p>
          </p:txBody>
        </p:sp>
      </p:grpSp>
      <p:sp>
        <p:nvSpPr>
          <p:cNvPr id="36" name="Freeform 36"/>
          <p:cNvSpPr/>
          <p:nvPr/>
        </p:nvSpPr>
        <p:spPr>
          <a:xfrm flipH="1" flipV="1">
            <a:off x="13349922" y="69983"/>
            <a:ext cx="8713765" cy="10147034"/>
          </a:xfrm>
          <a:custGeom>
            <a:avLst/>
            <a:gdLst/>
            <a:ahLst/>
            <a:cxnLst/>
            <a:rect l="l" t="t" r="r" b="b"/>
            <a:pathLst>
              <a:path w="8713765" h="10147034">
                <a:moveTo>
                  <a:pt x="8713766" y="10147034"/>
                </a:moveTo>
                <a:lnTo>
                  <a:pt x="0" y="10147034"/>
                </a:lnTo>
                <a:lnTo>
                  <a:pt x="0" y="0"/>
                </a:lnTo>
                <a:lnTo>
                  <a:pt x="8713766" y="0"/>
                </a:lnTo>
                <a:lnTo>
                  <a:pt x="8713766" y="10147034"/>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37" name="TextBox 37"/>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2</a:t>
            </a:r>
          </a:p>
        </p:txBody>
      </p:sp>
      <p:sp>
        <p:nvSpPr>
          <p:cNvPr id="38" name="Freeform 38"/>
          <p:cNvSpPr/>
          <p:nvPr/>
        </p:nvSpPr>
        <p:spPr>
          <a:xfrm>
            <a:off x="-3365194" y="2914282"/>
            <a:ext cx="8311835" cy="9678993"/>
          </a:xfrm>
          <a:custGeom>
            <a:avLst/>
            <a:gdLst/>
            <a:ahLst/>
            <a:cxnLst/>
            <a:rect l="l" t="t" r="r" b="b"/>
            <a:pathLst>
              <a:path w="8311835" h="9678993">
                <a:moveTo>
                  <a:pt x="0" y="0"/>
                </a:moveTo>
                <a:lnTo>
                  <a:pt x="8311835" y="0"/>
                </a:lnTo>
                <a:lnTo>
                  <a:pt x="8311835" y="9678993"/>
                </a:lnTo>
                <a:lnTo>
                  <a:pt x="0" y="967899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89766" y="1958622"/>
            <a:ext cx="8311835" cy="9678993"/>
          </a:xfrm>
          <a:custGeom>
            <a:avLst/>
            <a:gdLst/>
            <a:ahLst/>
            <a:cxnLst/>
            <a:rect l="l" t="t" r="r" b="b"/>
            <a:pathLst>
              <a:path w="8311835" h="9678993">
                <a:moveTo>
                  <a:pt x="0" y="0"/>
                </a:moveTo>
                <a:lnTo>
                  <a:pt x="8311835" y="0"/>
                </a:lnTo>
                <a:lnTo>
                  <a:pt x="8311835" y="9678993"/>
                </a:lnTo>
                <a:lnTo>
                  <a:pt x="0" y="96789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3" name="Freeform 3"/>
          <p:cNvSpPr/>
          <p:nvPr/>
        </p:nvSpPr>
        <p:spPr>
          <a:xfrm flipH="1" flipV="1">
            <a:off x="15201900" y="-640131"/>
            <a:ext cx="8713765" cy="10147034"/>
          </a:xfrm>
          <a:custGeom>
            <a:avLst/>
            <a:gdLst/>
            <a:ahLst/>
            <a:cxnLst/>
            <a:rect l="l" t="t" r="r" b="b"/>
            <a:pathLst>
              <a:path w="8713765" h="10147034">
                <a:moveTo>
                  <a:pt x="8713765" y="10147034"/>
                </a:moveTo>
                <a:lnTo>
                  <a:pt x="0" y="10147034"/>
                </a:lnTo>
                <a:lnTo>
                  <a:pt x="0" y="0"/>
                </a:lnTo>
                <a:lnTo>
                  <a:pt x="8713765" y="0"/>
                </a:lnTo>
                <a:lnTo>
                  <a:pt x="8713765" y="10147034"/>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4" name="Group 4"/>
          <p:cNvGrpSpPr/>
          <p:nvPr/>
        </p:nvGrpSpPr>
        <p:grpSpPr>
          <a:xfrm>
            <a:off x="737919" y="695039"/>
            <a:ext cx="5835464" cy="583546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grpSp>
        <p:nvGrpSpPr>
          <p:cNvPr id="6" name="Group 6"/>
          <p:cNvGrpSpPr/>
          <p:nvPr/>
        </p:nvGrpSpPr>
        <p:grpSpPr>
          <a:xfrm>
            <a:off x="2050832" y="2212014"/>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8" name="TextBox 8"/>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sp>
        <p:nvSpPr>
          <p:cNvPr id="9" name="Freeform 9"/>
          <p:cNvSpPr/>
          <p:nvPr/>
        </p:nvSpPr>
        <p:spPr>
          <a:xfrm>
            <a:off x="7258022" y="1839005"/>
            <a:ext cx="7649319" cy="7916501"/>
          </a:xfrm>
          <a:custGeom>
            <a:avLst/>
            <a:gdLst/>
            <a:ahLst/>
            <a:cxnLst/>
            <a:rect l="l" t="t" r="r" b="b"/>
            <a:pathLst>
              <a:path w="7649319" h="7916501">
                <a:moveTo>
                  <a:pt x="0" y="0"/>
                </a:moveTo>
                <a:lnTo>
                  <a:pt x="7649319" y="0"/>
                </a:lnTo>
                <a:lnTo>
                  <a:pt x="7649319" y="7916501"/>
                </a:lnTo>
                <a:lnTo>
                  <a:pt x="0" y="79165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6902201" y="376486"/>
            <a:ext cx="8360961" cy="923925"/>
          </a:xfrm>
          <a:prstGeom prst="rect">
            <a:avLst/>
          </a:prstGeom>
        </p:spPr>
        <p:txBody>
          <a:bodyPr lIns="0" tIns="0" rIns="0" bIns="0" rtlCol="0" anchor="t">
            <a:spAutoFit/>
          </a:bodyPr>
          <a:lstStyle/>
          <a:p>
            <a:pPr algn="l">
              <a:lnSpc>
                <a:spcPts val="7200"/>
              </a:lnSpc>
            </a:pPr>
            <a:r>
              <a:rPr lang="en-US" sz="6000" b="1">
                <a:solidFill>
                  <a:srgbClr val="123586"/>
                </a:solidFill>
                <a:latin typeface="Eastman Grotesque Bold"/>
                <a:ea typeface="Eastman Grotesque Bold"/>
                <a:cs typeface="Eastman Grotesque Bold"/>
                <a:sym typeface="Eastman Grotesque Bold"/>
              </a:rPr>
              <a:t>I. TỔNG QUAN ĐỀ TÀI</a:t>
            </a:r>
          </a:p>
        </p:txBody>
      </p:sp>
      <p:sp>
        <p:nvSpPr>
          <p:cNvPr id="11" name="TextBox 11"/>
          <p:cNvSpPr txBox="1"/>
          <p:nvPr/>
        </p:nvSpPr>
        <p:spPr>
          <a:xfrm>
            <a:off x="7644380" y="2135814"/>
            <a:ext cx="6119023" cy="676275"/>
          </a:xfrm>
          <a:prstGeom prst="rect">
            <a:avLst/>
          </a:prstGeom>
        </p:spPr>
        <p:txBody>
          <a:bodyPr lIns="0" tIns="0" rIns="0" bIns="0" rtlCol="0" anchor="t">
            <a:spAutoFit/>
          </a:bodyPr>
          <a:lstStyle/>
          <a:p>
            <a:pPr marL="0" lvl="1" indent="0" algn="just">
              <a:lnSpc>
                <a:spcPts val="4799"/>
              </a:lnSpc>
              <a:spcBef>
                <a:spcPct val="0"/>
              </a:spcBef>
            </a:pPr>
            <a:r>
              <a:rPr lang="en-US" sz="3999" b="1" u="none" strike="noStrike">
                <a:solidFill>
                  <a:srgbClr val="000000"/>
                </a:solidFill>
                <a:latin typeface="Arial Bold"/>
                <a:ea typeface="Arial Bold"/>
                <a:cs typeface="Arial Bold"/>
                <a:sym typeface="Arial Bold"/>
              </a:rPr>
              <a:t> 1. Lý do chọn đề tài</a:t>
            </a:r>
          </a:p>
        </p:txBody>
      </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3</a:t>
            </a:r>
          </a:p>
        </p:txBody>
      </p:sp>
      <p:sp>
        <p:nvSpPr>
          <p:cNvPr id="13" name="TextBox 13"/>
          <p:cNvSpPr txBox="1"/>
          <p:nvPr/>
        </p:nvSpPr>
        <p:spPr>
          <a:xfrm>
            <a:off x="7644380" y="4356319"/>
            <a:ext cx="6550230" cy="676275"/>
          </a:xfrm>
          <a:prstGeom prst="rect">
            <a:avLst/>
          </a:prstGeom>
        </p:spPr>
        <p:txBody>
          <a:bodyPr lIns="0" tIns="0" rIns="0" bIns="0" rtlCol="0" anchor="t">
            <a:spAutoFit/>
          </a:bodyPr>
          <a:lstStyle/>
          <a:p>
            <a:pPr marL="0" lvl="1" indent="0" algn="just">
              <a:lnSpc>
                <a:spcPts val="4799"/>
              </a:lnSpc>
              <a:spcBef>
                <a:spcPct val="0"/>
              </a:spcBef>
            </a:pPr>
            <a:r>
              <a:rPr lang="en-US" sz="3999" b="1" u="none" strike="noStrike">
                <a:solidFill>
                  <a:srgbClr val="000000"/>
                </a:solidFill>
                <a:latin typeface="Arial Bold"/>
                <a:ea typeface="Arial Bold"/>
                <a:cs typeface="Arial Bold"/>
                <a:sym typeface="Arial Bold"/>
              </a:rPr>
              <a:t> 2. Mục tiêu nghiên cứu</a:t>
            </a:r>
          </a:p>
        </p:txBody>
      </p:sp>
      <p:sp>
        <p:nvSpPr>
          <p:cNvPr id="14" name="TextBox 14"/>
          <p:cNvSpPr txBox="1"/>
          <p:nvPr/>
        </p:nvSpPr>
        <p:spPr>
          <a:xfrm>
            <a:off x="7650976" y="6576824"/>
            <a:ext cx="6883956" cy="676275"/>
          </a:xfrm>
          <a:prstGeom prst="rect">
            <a:avLst/>
          </a:prstGeom>
        </p:spPr>
        <p:txBody>
          <a:bodyPr lIns="0" tIns="0" rIns="0" bIns="0" rtlCol="0" anchor="t">
            <a:spAutoFit/>
          </a:bodyPr>
          <a:lstStyle/>
          <a:p>
            <a:pPr marL="0" lvl="1" indent="0" algn="just">
              <a:lnSpc>
                <a:spcPts val="4799"/>
              </a:lnSpc>
              <a:spcBef>
                <a:spcPct val="0"/>
              </a:spcBef>
            </a:pPr>
            <a:r>
              <a:rPr lang="en-US" sz="3999" b="1" u="none" strike="noStrike">
                <a:solidFill>
                  <a:srgbClr val="000000"/>
                </a:solidFill>
                <a:latin typeface="Arial Bold"/>
                <a:ea typeface="Arial Bold"/>
                <a:cs typeface="Arial Bold"/>
                <a:sym typeface="Arial Bold"/>
              </a:rPr>
              <a:t> 3. Đối tượng nghiên cứu</a:t>
            </a:r>
          </a:p>
        </p:txBody>
      </p:sp>
      <p:sp>
        <p:nvSpPr>
          <p:cNvPr id="15" name="TextBox 15"/>
          <p:cNvSpPr txBox="1"/>
          <p:nvPr/>
        </p:nvSpPr>
        <p:spPr>
          <a:xfrm>
            <a:off x="7644380" y="8691374"/>
            <a:ext cx="6674485" cy="676275"/>
          </a:xfrm>
          <a:prstGeom prst="rect">
            <a:avLst/>
          </a:prstGeom>
        </p:spPr>
        <p:txBody>
          <a:bodyPr lIns="0" tIns="0" rIns="0" bIns="0" rtlCol="0" anchor="t">
            <a:spAutoFit/>
          </a:bodyPr>
          <a:lstStyle/>
          <a:p>
            <a:pPr marL="0" lvl="1" indent="0" algn="just">
              <a:lnSpc>
                <a:spcPts val="4799"/>
              </a:lnSpc>
              <a:spcBef>
                <a:spcPct val="0"/>
              </a:spcBef>
            </a:pPr>
            <a:r>
              <a:rPr lang="en-US" sz="3999" b="1">
                <a:solidFill>
                  <a:srgbClr val="000000"/>
                </a:solidFill>
                <a:latin typeface="Arial Bold"/>
                <a:ea typeface="Arial Bold"/>
                <a:cs typeface="Arial Bold"/>
                <a:sym typeface="Arial Bold"/>
              </a:rPr>
              <a:t> 4. Phương pháp thực hiện</a:t>
            </a:r>
          </a:p>
        </p:txBody>
      </p:sp>
      <p:grpSp>
        <p:nvGrpSpPr>
          <p:cNvPr id="16" name="Group 16"/>
          <p:cNvGrpSpPr/>
          <p:nvPr/>
        </p:nvGrpSpPr>
        <p:grpSpPr>
          <a:xfrm>
            <a:off x="16087306" y="3144264"/>
            <a:ext cx="1289121" cy="128912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18" name="TextBox 18"/>
            <p:cNvSpPr txBox="1"/>
            <p:nvPr/>
          </p:nvSpPr>
          <p:spPr>
            <a:xfrm>
              <a:off x="139700" y="101600"/>
              <a:ext cx="533400" cy="571500"/>
            </a:xfrm>
            <a:prstGeom prst="rect">
              <a:avLst/>
            </a:prstGeom>
          </p:spPr>
          <p:txBody>
            <a:bodyPr lIns="50800" tIns="50800" rIns="50800" bIns="50800" rtlCol="0" anchor="ctr"/>
            <a:lstStyle/>
            <a:p>
              <a:pPr algn="ctr">
                <a:lnSpc>
                  <a:spcPts val="3359"/>
                </a:lnSpc>
              </a:pPr>
              <a:r>
                <a:rPr lang="en-US" sz="2400" b="1">
                  <a:solidFill>
                    <a:srgbClr val="FFFFFF"/>
                  </a:solidFill>
                  <a:latin typeface="Open Sans Bold"/>
                  <a:ea typeface="Open Sans Bold"/>
                  <a:cs typeface="Open Sans Bold"/>
                  <a:sym typeface="Open Sans Bold"/>
                </a:rPr>
                <a:t>1/5</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838112" y="-303051"/>
            <a:ext cx="7618278" cy="7618278"/>
          </a:xfrm>
          <a:custGeom>
            <a:avLst/>
            <a:gdLst/>
            <a:ahLst/>
            <a:cxnLst/>
            <a:rect l="l" t="t" r="r" b="b"/>
            <a:pathLst>
              <a:path w="7618278" h="7618278">
                <a:moveTo>
                  <a:pt x="7618278" y="7618278"/>
                </a:moveTo>
                <a:lnTo>
                  <a:pt x="0" y="7618278"/>
                </a:lnTo>
                <a:lnTo>
                  <a:pt x="0" y="0"/>
                </a:lnTo>
                <a:lnTo>
                  <a:pt x="7618278" y="0"/>
                </a:lnTo>
                <a:lnTo>
                  <a:pt x="7618278" y="7618278"/>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3" name="Group 3"/>
          <p:cNvGrpSpPr/>
          <p:nvPr/>
        </p:nvGrpSpPr>
        <p:grpSpPr>
          <a:xfrm>
            <a:off x="3896308" y="7492916"/>
            <a:ext cx="9916980" cy="1333483"/>
            <a:chOff x="0" y="0"/>
            <a:chExt cx="2611879" cy="351205"/>
          </a:xfrm>
        </p:grpSpPr>
        <p:sp>
          <p:nvSpPr>
            <p:cNvPr id="4" name="Freeform 4"/>
            <p:cNvSpPr/>
            <p:nvPr/>
          </p:nvSpPr>
          <p:spPr>
            <a:xfrm>
              <a:off x="0" y="0"/>
              <a:ext cx="2611879" cy="351205"/>
            </a:xfrm>
            <a:custGeom>
              <a:avLst/>
              <a:gdLst/>
              <a:ahLst/>
              <a:cxnLst/>
              <a:rect l="l" t="t" r="r" b="b"/>
              <a:pathLst>
                <a:path w="2611879" h="351205">
                  <a:moveTo>
                    <a:pt x="18736" y="0"/>
                  </a:moveTo>
                  <a:lnTo>
                    <a:pt x="2593143" y="0"/>
                  </a:lnTo>
                  <a:cubicBezTo>
                    <a:pt x="2598112" y="0"/>
                    <a:pt x="2602878" y="1974"/>
                    <a:pt x="2606392" y="5488"/>
                  </a:cubicBezTo>
                  <a:cubicBezTo>
                    <a:pt x="2609905" y="9001"/>
                    <a:pt x="2611879" y="13767"/>
                    <a:pt x="2611879" y="18736"/>
                  </a:cubicBezTo>
                  <a:lnTo>
                    <a:pt x="2611879" y="332469"/>
                  </a:lnTo>
                  <a:cubicBezTo>
                    <a:pt x="2611879" y="342817"/>
                    <a:pt x="2603491" y="351205"/>
                    <a:pt x="2593143" y="351205"/>
                  </a:cubicBezTo>
                  <a:lnTo>
                    <a:pt x="18736" y="351205"/>
                  </a:lnTo>
                  <a:cubicBezTo>
                    <a:pt x="13767" y="351205"/>
                    <a:pt x="9001" y="349231"/>
                    <a:pt x="5488" y="345718"/>
                  </a:cubicBezTo>
                  <a:cubicBezTo>
                    <a:pt x="1974" y="342204"/>
                    <a:pt x="0" y="337438"/>
                    <a:pt x="0" y="332469"/>
                  </a:cubicBezTo>
                  <a:lnTo>
                    <a:pt x="0" y="18736"/>
                  </a:lnTo>
                  <a:cubicBezTo>
                    <a:pt x="0" y="13767"/>
                    <a:pt x="1974" y="9001"/>
                    <a:pt x="5488" y="5488"/>
                  </a:cubicBezTo>
                  <a:cubicBezTo>
                    <a:pt x="9001" y="1974"/>
                    <a:pt x="13767" y="0"/>
                    <a:pt x="18736" y="0"/>
                  </a:cubicBezTo>
                  <a:close/>
                </a:path>
              </a:pathLst>
            </a:custGeom>
            <a:solidFill>
              <a:srgbClr val="000000">
                <a:alpha val="0"/>
              </a:srgbClr>
            </a:solidFill>
            <a:ln w="38100" cap="rnd">
              <a:solidFill>
                <a:srgbClr val="1457A8"/>
              </a:solidFill>
              <a:prstDash val="solid"/>
              <a:round/>
            </a:ln>
          </p:spPr>
        </p:sp>
        <p:sp>
          <p:nvSpPr>
            <p:cNvPr id="5" name="TextBox 5"/>
            <p:cNvSpPr txBox="1"/>
            <p:nvPr/>
          </p:nvSpPr>
          <p:spPr>
            <a:xfrm>
              <a:off x="0" y="-47625"/>
              <a:ext cx="2611879" cy="398830"/>
            </a:xfrm>
            <a:prstGeom prst="rect">
              <a:avLst/>
            </a:prstGeom>
          </p:spPr>
          <p:txBody>
            <a:bodyPr lIns="50800" tIns="50800" rIns="50800" bIns="50800" rtlCol="0" anchor="ctr"/>
            <a:lstStyle/>
            <a:p>
              <a:pPr algn="l">
                <a:lnSpc>
                  <a:spcPts val="4339"/>
                </a:lnSpc>
              </a:pPr>
              <a:r>
                <a:rPr lang="en-US" sz="3099">
                  <a:solidFill>
                    <a:srgbClr val="000000"/>
                  </a:solidFill>
                  <a:latin typeface="Open Sans"/>
                  <a:ea typeface="Open Sans"/>
                  <a:cs typeface="Open Sans"/>
                  <a:sym typeface="Open Sans"/>
                </a:rPr>
                <a:t> Đây là lí do phát triển đề tài: “Tích hợp chatbot AI vào hệ thống quản lý khách sạn trực tuyến</a:t>
              </a:r>
              <a:r>
                <a:rPr lang="en-US" sz="3099" i="1">
                  <a:solidFill>
                    <a:srgbClr val="000000"/>
                  </a:solidFill>
                  <a:latin typeface="Open Sans Italics"/>
                  <a:ea typeface="Open Sans Italics"/>
                  <a:cs typeface="Open Sans Italics"/>
                  <a:sym typeface="Open Sans Italics"/>
                </a:rPr>
                <a:t>”</a:t>
              </a:r>
            </a:p>
          </p:txBody>
        </p:sp>
      </p:grpSp>
      <p:sp>
        <p:nvSpPr>
          <p:cNvPr id="6" name="Freeform 6"/>
          <p:cNvSpPr/>
          <p:nvPr/>
        </p:nvSpPr>
        <p:spPr>
          <a:xfrm>
            <a:off x="1936880" y="7471177"/>
            <a:ext cx="1819390" cy="1421398"/>
          </a:xfrm>
          <a:custGeom>
            <a:avLst/>
            <a:gdLst/>
            <a:ahLst/>
            <a:cxnLst/>
            <a:rect l="l" t="t" r="r" b="b"/>
            <a:pathLst>
              <a:path w="1819390" h="1421398">
                <a:moveTo>
                  <a:pt x="0" y="0"/>
                </a:moveTo>
                <a:lnTo>
                  <a:pt x="1819389" y="0"/>
                </a:lnTo>
                <a:lnTo>
                  <a:pt x="1819389" y="1421398"/>
                </a:lnTo>
                <a:lnTo>
                  <a:pt x="0" y="14213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1689589" y="1825355"/>
            <a:ext cx="6987925" cy="1166937"/>
            <a:chOff x="0" y="0"/>
            <a:chExt cx="9317233" cy="1555916"/>
          </a:xfrm>
        </p:grpSpPr>
        <p:grpSp>
          <p:nvGrpSpPr>
            <p:cNvPr id="8" name="Group 8"/>
            <p:cNvGrpSpPr/>
            <p:nvPr/>
          </p:nvGrpSpPr>
          <p:grpSpPr>
            <a:xfrm>
              <a:off x="0" y="0"/>
              <a:ext cx="1555916" cy="155591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CA78"/>
              </a:solidFill>
              <a:ln cap="sq">
                <a:noFill/>
                <a:prstDash val="solid"/>
                <a:miter/>
              </a:ln>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4759"/>
                  </a:lnSpc>
                </a:pPr>
                <a:r>
                  <a:rPr lang="en-US" sz="3399" b="1">
                    <a:solidFill>
                      <a:srgbClr val="123586"/>
                    </a:solidFill>
                    <a:latin typeface="Open Sans Bold"/>
                    <a:ea typeface="Open Sans Bold"/>
                    <a:cs typeface="Open Sans Bold"/>
                    <a:sym typeface="Open Sans Bold"/>
                  </a:rPr>
                  <a:t>1</a:t>
                </a:r>
              </a:p>
            </p:txBody>
          </p:sp>
        </p:grpSp>
        <p:sp>
          <p:nvSpPr>
            <p:cNvPr id="11" name="TextBox 11"/>
            <p:cNvSpPr txBox="1"/>
            <p:nvPr/>
          </p:nvSpPr>
          <p:spPr>
            <a:xfrm>
              <a:off x="1555916" y="304883"/>
              <a:ext cx="7761317" cy="949325"/>
            </a:xfrm>
            <a:prstGeom prst="rect">
              <a:avLst/>
            </a:prstGeom>
          </p:spPr>
          <p:txBody>
            <a:bodyPr lIns="0" tIns="0" rIns="0" bIns="0" rtlCol="0" anchor="t">
              <a:spAutoFit/>
            </a:bodyPr>
            <a:lstStyle/>
            <a:p>
              <a:pPr algn="l">
                <a:lnSpc>
                  <a:spcPts val="5519"/>
                </a:lnSpc>
              </a:pPr>
              <a:r>
                <a:rPr lang="en-US" sz="4599" b="1">
                  <a:solidFill>
                    <a:srgbClr val="123586"/>
                  </a:solidFill>
                  <a:latin typeface="Eastman Grotesque Bold"/>
                  <a:ea typeface="Eastman Grotesque Bold"/>
                  <a:cs typeface="Eastman Grotesque Bold"/>
                  <a:sym typeface="Eastman Grotesque Bold"/>
                </a:rPr>
                <a:t> Lý do chọn đề tài</a:t>
              </a:r>
            </a:p>
          </p:txBody>
        </p:sp>
      </p:grpSp>
      <p:sp>
        <p:nvSpPr>
          <p:cNvPr id="12" name="TextBox 12"/>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4</a:t>
            </a:r>
          </a:p>
        </p:txBody>
      </p:sp>
      <p:sp>
        <p:nvSpPr>
          <p:cNvPr id="13" name="TextBox 13"/>
          <p:cNvSpPr txBox="1"/>
          <p:nvPr/>
        </p:nvSpPr>
        <p:spPr>
          <a:xfrm>
            <a:off x="2846575" y="3638550"/>
            <a:ext cx="10618895" cy="485775"/>
          </a:xfrm>
          <a:prstGeom prst="rect">
            <a:avLst/>
          </a:prstGeom>
        </p:spPr>
        <p:txBody>
          <a:bodyPr lIns="0" tIns="0" rIns="0" bIns="0" rtlCol="0" anchor="t">
            <a:spAutoFit/>
          </a:bodyPr>
          <a:lstStyle/>
          <a:p>
            <a:pPr marL="690879" lvl="1" indent="-345439" algn="l">
              <a:lnSpc>
                <a:spcPts val="3839"/>
              </a:lnSpc>
              <a:buFont typeface="Arial"/>
              <a:buChar char="•"/>
            </a:pPr>
            <a:r>
              <a:rPr lang="en-US" sz="3199">
                <a:solidFill>
                  <a:srgbClr val="123586"/>
                </a:solidFill>
                <a:latin typeface="Open Sans"/>
                <a:ea typeface="Open Sans"/>
                <a:cs typeface="Open Sans"/>
                <a:sym typeface="Open Sans"/>
              </a:rPr>
              <a:t>Quản lý truyền thống còn thủ công, thiếu đồng bộ</a:t>
            </a:r>
          </a:p>
        </p:txBody>
      </p:sp>
      <p:sp>
        <p:nvSpPr>
          <p:cNvPr id="14" name="TextBox 14"/>
          <p:cNvSpPr txBox="1"/>
          <p:nvPr/>
        </p:nvSpPr>
        <p:spPr>
          <a:xfrm>
            <a:off x="2846575" y="4657725"/>
            <a:ext cx="11133793" cy="971550"/>
          </a:xfrm>
          <a:prstGeom prst="rect">
            <a:avLst/>
          </a:prstGeom>
        </p:spPr>
        <p:txBody>
          <a:bodyPr lIns="0" tIns="0" rIns="0" bIns="0" rtlCol="0" anchor="t">
            <a:spAutoFit/>
          </a:bodyPr>
          <a:lstStyle/>
          <a:p>
            <a:pPr marL="690879" lvl="1" indent="-345439" algn="l">
              <a:lnSpc>
                <a:spcPts val="3839"/>
              </a:lnSpc>
              <a:spcBef>
                <a:spcPct val="0"/>
              </a:spcBef>
              <a:buFont typeface="Arial"/>
              <a:buChar char="•"/>
            </a:pPr>
            <a:r>
              <a:rPr lang="en-US" sz="3199">
                <a:solidFill>
                  <a:srgbClr val="123586"/>
                </a:solidFill>
                <a:latin typeface="Open Sans"/>
                <a:ea typeface="Open Sans"/>
                <a:cs typeface="Open Sans"/>
                <a:sym typeface="Open Sans"/>
              </a:rPr>
              <a:t>N</a:t>
            </a:r>
            <a:r>
              <a:rPr lang="en-US" sz="3199" u="none" strike="noStrike">
                <a:solidFill>
                  <a:srgbClr val="123586"/>
                </a:solidFill>
                <a:latin typeface="Open Sans"/>
                <a:ea typeface="Open Sans"/>
                <a:cs typeface="Open Sans"/>
                <a:sym typeface="Open Sans"/>
              </a:rPr>
              <a:t>hu cầu đặt phòng trực tuyến ngày càng cao nhưng chưa được đáp ứng hiệu quả</a:t>
            </a:r>
          </a:p>
        </p:txBody>
      </p:sp>
      <p:sp>
        <p:nvSpPr>
          <p:cNvPr id="15" name="TextBox 15"/>
          <p:cNvSpPr txBox="1"/>
          <p:nvPr/>
        </p:nvSpPr>
        <p:spPr>
          <a:xfrm>
            <a:off x="2846575" y="5985277"/>
            <a:ext cx="10267829" cy="971550"/>
          </a:xfrm>
          <a:prstGeom prst="rect">
            <a:avLst/>
          </a:prstGeom>
        </p:spPr>
        <p:txBody>
          <a:bodyPr lIns="0" tIns="0" rIns="0" bIns="0" rtlCol="0" anchor="t">
            <a:spAutoFit/>
          </a:bodyPr>
          <a:lstStyle/>
          <a:p>
            <a:pPr marL="690879" lvl="1" indent="-345439" algn="l">
              <a:lnSpc>
                <a:spcPts val="3839"/>
              </a:lnSpc>
              <a:spcBef>
                <a:spcPct val="0"/>
              </a:spcBef>
              <a:buFont typeface="Arial"/>
              <a:buChar char="•"/>
            </a:pPr>
            <a:r>
              <a:rPr lang="en-US" sz="3199">
                <a:solidFill>
                  <a:srgbClr val="123586"/>
                </a:solidFill>
                <a:latin typeface="Open Sans"/>
                <a:ea typeface="Open Sans"/>
                <a:cs typeface="Open Sans"/>
                <a:sym typeface="Open Sans"/>
              </a:rPr>
              <a:t>Xu</a:t>
            </a:r>
            <a:r>
              <a:rPr lang="en-US" sz="3199" u="none" strike="noStrike">
                <a:solidFill>
                  <a:srgbClr val="123586"/>
                </a:solidFill>
                <a:latin typeface="Open Sans"/>
                <a:ea typeface="Open Sans"/>
                <a:cs typeface="Open Sans"/>
                <a:sym typeface="Open Sans"/>
              </a:rPr>
              <a:t> hướng chuyển đổi số trong ngành du lịch và khách sạn</a:t>
            </a:r>
          </a:p>
        </p:txBody>
      </p:sp>
      <p:sp>
        <p:nvSpPr>
          <p:cNvPr id="16" name="AutoShape 16"/>
          <p:cNvSpPr/>
          <p:nvPr/>
        </p:nvSpPr>
        <p:spPr>
          <a:xfrm>
            <a:off x="2813116" y="2810652"/>
            <a:ext cx="5342907" cy="0"/>
          </a:xfrm>
          <a:prstGeom prst="line">
            <a:avLst/>
          </a:prstGeom>
          <a:ln w="38100" cap="flat">
            <a:solidFill>
              <a:srgbClr val="F9CA78"/>
            </a:solidFill>
            <a:prstDash val="solid"/>
            <a:headEnd type="none" w="sm" len="sm"/>
            <a:tailEnd type="none" w="sm" len="sm"/>
          </a:ln>
        </p:spPr>
      </p:sp>
      <p:grpSp>
        <p:nvGrpSpPr>
          <p:cNvPr id="17" name="Group 17"/>
          <p:cNvGrpSpPr/>
          <p:nvPr/>
        </p:nvGrpSpPr>
        <p:grpSpPr>
          <a:xfrm>
            <a:off x="16204434" y="3368604"/>
            <a:ext cx="1289121" cy="128912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19" name="TextBox 19"/>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2/5</a:t>
              </a:r>
            </a:p>
          </p:txBody>
        </p:sp>
      </p:grpSp>
      <p:grpSp>
        <p:nvGrpSpPr>
          <p:cNvPr id="20" name="Group 20"/>
          <p:cNvGrpSpPr/>
          <p:nvPr/>
        </p:nvGrpSpPr>
        <p:grpSpPr>
          <a:xfrm>
            <a:off x="-459221" y="-177530"/>
            <a:ext cx="9603221" cy="1917242"/>
            <a:chOff x="0" y="0"/>
            <a:chExt cx="12804294" cy="2556323"/>
          </a:xfrm>
        </p:grpSpPr>
        <p:grpSp>
          <p:nvGrpSpPr>
            <p:cNvPr id="21" name="Group 21"/>
            <p:cNvGrpSpPr/>
            <p:nvPr/>
          </p:nvGrpSpPr>
          <p:grpSpPr>
            <a:xfrm>
              <a:off x="0" y="0"/>
              <a:ext cx="2638157" cy="2556323"/>
              <a:chOff x="0" y="0"/>
              <a:chExt cx="2756004" cy="2670514"/>
            </a:xfrm>
          </p:grpSpPr>
          <p:sp>
            <p:nvSpPr>
              <p:cNvPr id="22" name="Freeform 22"/>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23" name="Freeform 23"/>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sp>
          <p:nvSpPr>
            <p:cNvPr id="24" name="TextBox 24"/>
            <p:cNvSpPr txBox="1"/>
            <p:nvPr/>
          </p:nvSpPr>
          <p:spPr>
            <a:xfrm>
              <a:off x="1319079" y="642554"/>
              <a:ext cx="558989" cy="1261691"/>
            </a:xfrm>
            <a:prstGeom prst="rect">
              <a:avLst/>
            </a:prstGeom>
          </p:spPr>
          <p:txBody>
            <a:bodyPr lIns="0" tIns="0" rIns="0" bIns="0" rtlCol="0" anchor="t">
              <a:spAutoFit/>
            </a:bodyPr>
            <a:lstStyle/>
            <a:p>
              <a:pPr algn="l">
                <a:lnSpc>
                  <a:spcPts val="7466"/>
                </a:lnSpc>
              </a:pPr>
              <a:r>
                <a:rPr lang="en-US" sz="6222" b="1">
                  <a:solidFill>
                    <a:srgbClr val="FFFFFF"/>
                  </a:solidFill>
                  <a:latin typeface="Eastman Grotesque Bold"/>
                  <a:ea typeface="Eastman Grotesque Bold"/>
                  <a:cs typeface="Eastman Grotesque Bold"/>
                  <a:sym typeface="Eastman Grotesque Bold"/>
                </a:rPr>
                <a:t>I</a:t>
              </a:r>
            </a:p>
          </p:txBody>
        </p:sp>
        <p:grpSp>
          <p:nvGrpSpPr>
            <p:cNvPr id="25" name="Group 25"/>
            <p:cNvGrpSpPr/>
            <p:nvPr/>
          </p:nvGrpSpPr>
          <p:grpSpPr>
            <a:xfrm>
              <a:off x="1598573" y="226585"/>
              <a:ext cx="10318966" cy="2090659"/>
              <a:chOff x="0" y="0"/>
              <a:chExt cx="6811298" cy="1379993"/>
            </a:xfrm>
          </p:grpSpPr>
          <p:sp>
            <p:nvSpPr>
              <p:cNvPr id="26" name="Freeform 26"/>
              <p:cNvSpPr/>
              <p:nvPr/>
            </p:nvSpPr>
            <p:spPr>
              <a:xfrm>
                <a:off x="0" y="0"/>
                <a:ext cx="6811298" cy="1379993"/>
              </a:xfrm>
              <a:custGeom>
                <a:avLst/>
                <a:gdLst/>
                <a:ahLst/>
                <a:cxnLst/>
                <a:rect l="l" t="t" r="r" b="b"/>
                <a:pathLst>
                  <a:path w="6811298" h="1379993">
                    <a:moveTo>
                      <a:pt x="580216" y="0"/>
                    </a:moveTo>
                    <a:lnTo>
                      <a:pt x="6231082" y="0"/>
                    </a:lnTo>
                    <a:cubicBezTo>
                      <a:pt x="6384965" y="0"/>
                      <a:pt x="6532545" y="61130"/>
                      <a:pt x="6641357" y="169941"/>
                    </a:cubicBezTo>
                    <a:cubicBezTo>
                      <a:pt x="6750169" y="278753"/>
                      <a:pt x="6811298" y="426333"/>
                      <a:pt x="6811298" y="580216"/>
                    </a:cubicBezTo>
                    <a:lnTo>
                      <a:pt x="6811298" y="799777"/>
                    </a:lnTo>
                    <a:cubicBezTo>
                      <a:pt x="6811298" y="953660"/>
                      <a:pt x="6750169" y="1101240"/>
                      <a:pt x="6641357" y="1210051"/>
                    </a:cubicBezTo>
                    <a:cubicBezTo>
                      <a:pt x="6532545" y="1318863"/>
                      <a:pt x="6384965" y="1379993"/>
                      <a:pt x="6231082" y="1379993"/>
                    </a:cubicBezTo>
                    <a:lnTo>
                      <a:pt x="580216" y="1379993"/>
                    </a:lnTo>
                    <a:cubicBezTo>
                      <a:pt x="426333" y="1379993"/>
                      <a:pt x="278753" y="1318863"/>
                      <a:pt x="169941" y="1210051"/>
                    </a:cubicBezTo>
                    <a:cubicBezTo>
                      <a:pt x="61130" y="1101240"/>
                      <a:pt x="0" y="953660"/>
                      <a:pt x="0" y="799777"/>
                    </a:cubicBezTo>
                    <a:lnTo>
                      <a:pt x="0" y="580216"/>
                    </a:lnTo>
                    <a:cubicBezTo>
                      <a:pt x="0" y="426333"/>
                      <a:pt x="61130" y="278753"/>
                      <a:pt x="169941" y="169941"/>
                    </a:cubicBezTo>
                    <a:cubicBezTo>
                      <a:pt x="278753" y="61130"/>
                      <a:pt x="426333" y="0"/>
                      <a:pt x="580216" y="0"/>
                    </a:cubicBezTo>
                    <a:close/>
                  </a:path>
                </a:pathLst>
              </a:custGeom>
              <a:solidFill>
                <a:srgbClr val="000000">
                  <a:alpha val="0"/>
                </a:srgbClr>
              </a:solidFill>
              <a:ln w="95250" cap="rnd">
                <a:solidFill>
                  <a:srgbClr val="123586"/>
                </a:solidFill>
                <a:prstDash val="solid"/>
                <a:round/>
              </a:ln>
            </p:spPr>
          </p:sp>
          <p:sp>
            <p:nvSpPr>
              <p:cNvPr id="27" name="TextBox 27"/>
              <p:cNvSpPr txBox="1"/>
              <p:nvPr/>
            </p:nvSpPr>
            <p:spPr>
              <a:xfrm>
                <a:off x="0" y="-47625"/>
                <a:ext cx="6811298" cy="1427618"/>
              </a:xfrm>
              <a:prstGeom prst="rect">
                <a:avLst/>
              </a:prstGeom>
            </p:spPr>
            <p:txBody>
              <a:bodyPr lIns="0" tIns="0" rIns="0" bIns="0" rtlCol="0" anchor="ctr"/>
              <a:lstStyle/>
              <a:p>
                <a:pPr algn="l">
                  <a:lnSpc>
                    <a:spcPts val="6479"/>
                  </a:lnSpc>
                </a:pPr>
                <a:endParaRPr/>
              </a:p>
            </p:txBody>
          </p:sp>
        </p:grpSp>
        <p:sp>
          <p:nvSpPr>
            <p:cNvPr id="28" name="TextBox 28"/>
            <p:cNvSpPr txBox="1"/>
            <p:nvPr/>
          </p:nvSpPr>
          <p:spPr>
            <a:xfrm>
              <a:off x="2895514" y="837065"/>
              <a:ext cx="9908781" cy="1067179"/>
            </a:xfrm>
            <a:prstGeom prst="rect">
              <a:avLst/>
            </a:prstGeom>
          </p:spPr>
          <p:txBody>
            <a:bodyPr lIns="0" tIns="0" rIns="0" bIns="0" rtlCol="0" anchor="t">
              <a:spAutoFit/>
            </a:bodyPr>
            <a:lstStyle/>
            <a:p>
              <a:pPr marL="0" lvl="0" indent="0" algn="l">
                <a:lnSpc>
                  <a:spcPts val="6317"/>
                </a:lnSpc>
                <a:spcBef>
                  <a:spcPct val="0"/>
                </a:spcBef>
              </a:pPr>
              <a:r>
                <a:rPr lang="en-US" sz="5264" b="1" u="none" strike="noStrike">
                  <a:solidFill>
                    <a:srgbClr val="123586"/>
                  </a:solidFill>
                  <a:latin typeface="Eastman Grotesque Bold"/>
                  <a:ea typeface="Eastman Grotesque Bold"/>
                  <a:cs typeface="Eastman Grotesque Bold"/>
                  <a:sym typeface="Eastman Grotesque Bold"/>
                </a:rPr>
                <a:t>TỔNG QUAN ĐỀ TÀI</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838112" y="-303051"/>
            <a:ext cx="7618278" cy="7618278"/>
          </a:xfrm>
          <a:custGeom>
            <a:avLst/>
            <a:gdLst/>
            <a:ahLst/>
            <a:cxnLst/>
            <a:rect l="l" t="t" r="r" b="b"/>
            <a:pathLst>
              <a:path w="7618278" h="7618278">
                <a:moveTo>
                  <a:pt x="7618278" y="7618278"/>
                </a:moveTo>
                <a:lnTo>
                  <a:pt x="0" y="7618278"/>
                </a:lnTo>
                <a:lnTo>
                  <a:pt x="0" y="0"/>
                </a:lnTo>
                <a:lnTo>
                  <a:pt x="7618278" y="0"/>
                </a:lnTo>
                <a:lnTo>
                  <a:pt x="7618278" y="7618278"/>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3" name="Group 3"/>
          <p:cNvGrpSpPr/>
          <p:nvPr/>
        </p:nvGrpSpPr>
        <p:grpSpPr>
          <a:xfrm>
            <a:off x="1607782" y="1825355"/>
            <a:ext cx="6987925" cy="1166937"/>
            <a:chOff x="0" y="0"/>
            <a:chExt cx="9317233" cy="1555916"/>
          </a:xfrm>
        </p:grpSpPr>
        <p:grpSp>
          <p:nvGrpSpPr>
            <p:cNvPr id="4" name="Group 4"/>
            <p:cNvGrpSpPr/>
            <p:nvPr/>
          </p:nvGrpSpPr>
          <p:grpSpPr>
            <a:xfrm>
              <a:off x="0" y="0"/>
              <a:ext cx="1555916" cy="155591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CA78"/>
              </a:solidFill>
              <a:ln cap="sq">
                <a:noFill/>
                <a:prstDash val="solid"/>
                <a:miter/>
              </a:ln>
            </p:spPr>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5039"/>
                  </a:lnSpc>
                </a:pPr>
                <a:r>
                  <a:rPr lang="en-US" sz="3599" b="1">
                    <a:solidFill>
                      <a:srgbClr val="123586"/>
                    </a:solidFill>
                    <a:latin typeface="Open Sans Bold"/>
                    <a:ea typeface="Open Sans Bold"/>
                    <a:cs typeface="Open Sans Bold"/>
                    <a:sym typeface="Open Sans Bold"/>
                  </a:rPr>
                  <a:t>2</a:t>
                </a:r>
              </a:p>
            </p:txBody>
          </p:sp>
        </p:grpSp>
        <p:sp>
          <p:nvSpPr>
            <p:cNvPr id="7" name="TextBox 7"/>
            <p:cNvSpPr txBox="1"/>
            <p:nvPr/>
          </p:nvSpPr>
          <p:spPr>
            <a:xfrm>
              <a:off x="1555916" y="304883"/>
              <a:ext cx="7761317" cy="949325"/>
            </a:xfrm>
            <a:prstGeom prst="rect">
              <a:avLst/>
            </a:prstGeom>
          </p:spPr>
          <p:txBody>
            <a:bodyPr lIns="0" tIns="0" rIns="0" bIns="0" rtlCol="0" anchor="t">
              <a:spAutoFit/>
            </a:bodyPr>
            <a:lstStyle/>
            <a:p>
              <a:pPr algn="l">
                <a:lnSpc>
                  <a:spcPts val="5519"/>
                </a:lnSpc>
              </a:pPr>
              <a:r>
                <a:rPr lang="en-US" sz="4599" b="1">
                  <a:solidFill>
                    <a:srgbClr val="123586"/>
                  </a:solidFill>
                  <a:latin typeface="Eastman Grotesque Bold"/>
                  <a:ea typeface="Eastman Grotesque Bold"/>
                  <a:cs typeface="Eastman Grotesque Bold"/>
                  <a:sym typeface="Eastman Grotesque Bold"/>
                </a:rPr>
                <a:t> Mục tiêu nghiên cứu</a:t>
              </a:r>
            </a:p>
          </p:txBody>
        </p:sp>
      </p:grpSp>
      <p:grpSp>
        <p:nvGrpSpPr>
          <p:cNvPr id="8" name="Group 8"/>
          <p:cNvGrpSpPr/>
          <p:nvPr/>
        </p:nvGrpSpPr>
        <p:grpSpPr>
          <a:xfrm>
            <a:off x="3024390" y="3506088"/>
            <a:ext cx="10501564" cy="1333483"/>
            <a:chOff x="0" y="0"/>
            <a:chExt cx="2765844" cy="351205"/>
          </a:xfrm>
        </p:grpSpPr>
        <p:sp>
          <p:nvSpPr>
            <p:cNvPr id="9" name="Freeform 9"/>
            <p:cNvSpPr/>
            <p:nvPr/>
          </p:nvSpPr>
          <p:spPr>
            <a:xfrm>
              <a:off x="0" y="0"/>
              <a:ext cx="2765844" cy="351205"/>
            </a:xfrm>
            <a:custGeom>
              <a:avLst/>
              <a:gdLst/>
              <a:ahLst/>
              <a:cxnLst/>
              <a:rect l="l" t="t" r="r" b="b"/>
              <a:pathLst>
                <a:path w="2765844" h="351205">
                  <a:moveTo>
                    <a:pt x="17693" y="0"/>
                  </a:moveTo>
                  <a:lnTo>
                    <a:pt x="2748151" y="0"/>
                  </a:lnTo>
                  <a:cubicBezTo>
                    <a:pt x="2752844" y="0"/>
                    <a:pt x="2757344" y="1864"/>
                    <a:pt x="2760662" y="5182"/>
                  </a:cubicBezTo>
                  <a:cubicBezTo>
                    <a:pt x="2763980" y="8500"/>
                    <a:pt x="2765844" y="13001"/>
                    <a:pt x="2765844" y="17693"/>
                  </a:cubicBezTo>
                  <a:lnTo>
                    <a:pt x="2765844" y="333512"/>
                  </a:lnTo>
                  <a:cubicBezTo>
                    <a:pt x="2765844" y="338205"/>
                    <a:pt x="2763980" y="342705"/>
                    <a:pt x="2760662" y="346023"/>
                  </a:cubicBezTo>
                  <a:cubicBezTo>
                    <a:pt x="2757344" y="349341"/>
                    <a:pt x="2752844" y="351205"/>
                    <a:pt x="2748151" y="351205"/>
                  </a:cubicBezTo>
                  <a:lnTo>
                    <a:pt x="17693" y="351205"/>
                  </a:lnTo>
                  <a:cubicBezTo>
                    <a:pt x="13001" y="351205"/>
                    <a:pt x="8500" y="349341"/>
                    <a:pt x="5182" y="346023"/>
                  </a:cubicBezTo>
                  <a:cubicBezTo>
                    <a:pt x="1864" y="342705"/>
                    <a:pt x="0" y="338205"/>
                    <a:pt x="0" y="333512"/>
                  </a:cubicBezTo>
                  <a:lnTo>
                    <a:pt x="0" y="17693"/>
                  </a:lnTo>
                  <a:cubicBezTo>
                    <a:pt x="0" y="13001"/>
                    <a:pt x="1864" y="8500"/>
                    <a:pt x="5182" y="5182"/>
                  </a:cubicBezTo>
                  <a:cubicBezTo>
                    <a:pt x="8500" y="1864"/>
                    <a:pt x="13001" y="0"/>
                    <a:pt x="17693" y="0"/>
                  </a:cubicBezTo>
                  <a:close/>
                </a:path>
              </a:pathLst>
            </a:custGeom>
            <a:solidFill>
              <a:srgbClr val="000000">
                <a:alpha val="0"/>
              </a:srgbClr>
            </a:solidFill>
            <a:ln w="38100" cap="rnd">
              <a:solidFill>
                <a:srgbClr val="1457A8"/>
              </a:solidFill>
              <a:prstDash val="solid"/>
              <a:round/>
            </a:ln>
          </p:spPr>
        </p:sp>
        <p:sp>
          <p:nvSpPr>
            <p:cNvPr id="10" name="TextBox 10"/>
            <p:cNvSpPr txBox="1"/>
            <p:nvPr/>
          </p:nvSpPr>
          <p:spPr>
            <a:xfrm>
              <a:off x="0" y="-57150"/>
              <a:ext cx="2765844" cy="408355"/>
            </a:xfrm>
            <a:prstGeom prst="rect">
              <a:avLst/>
            </a:prstGeom>
          </p:spPr>
          <p:txBody>
            <a:bodyPr lIns="50800" tIns="50800" rIns="50800" bIns="50800" rtlCol="0" anchor="ctr"/>
            <a:lstStyle/>
            <a:p>
              <a:pPr algn="l">
                <a:lnSpc>
                  <a:spcPts val="3779"/>
                </a:lnSpc>
              </a:pPr>
              <a:r>
                <a:rPr lang="en-US" sz="2699">
                  <a:solidFill>
                    <a:srgbClr val="000000"/>
                  </a:solidFill>
                  <a:latin typeface="Open Sans"/>
                  <a:ea typeface="Open Sans"/>
                  <a:cs typeface="Open Sans"/>
                  <a:sym typeface="Open Sans"/>
                </a:rPr>
                <a:t>Xây dựng hệ thống quản lý đặt phòng khách sạn trực tuyến có tích hợp AI cho tư vấn trực tuyến</a:t>
              </a:r>
            </a:p>
          </p:txBody>
        </p:sp>
      </p:grpSp>
      <p:grpSp>
        <p:nvGrpSpPr>
          <p:cNvPr id="11" name="Group 11"/>
          <p:cNvGrpSpPr/>
          <p:nvPr/>
        </p:nvGrpSpPr>
        <p:grpSpPr>
          <a:xfrm>
            <a:off x="3024390" y="5143500"/>
            <a:ext cx="10501564" cy="1229017"/>
            <a:chOff x="0" y="0"/>
            <a:chExt cx="2765844" cy="323692"/>
          </a:xfrm>
        </p:grpSpPr>
        <p:sp>
          <p:nvSpPr>
            <p:cNvPr id="12" name="Freeform 12"/>
            <p:cNvSpPr/>
            <p:nvPr/>
          </p:nvSpPr>
          <p:spPr>
            <a:xfrm>
              <a:off x="0" y="0"/>
              <a:ext cx="2765844" cy="323692"/>
            </a:xfrm>
            <a:custGeom>
              <a:avLst/>
              <a:gdLst/>
              <a:ahLst/>
              <a:cxnLst/>
              <a:rect l="l" t="t" r="r" b="b"/>
              <a:pathLst>
                <a:path w="2765844" h="323692">
                  <a:moveTo>
                    <a:pt x="17693" y="0"/>
                  </a:moveTo>
                  <a:lnTo>
                    <a:pt x="2748151" y="0"/>
                  </a:lnTo>
                  <a:cubicBezTo>
                    <a:pt x="2752844" y="0"/>
                    <a:pt x="2757344" y="1864"/>
                    <a:pt x="2760662" y="5182"/>
                  </a:cubicBezTo>
                  <a:cubicBezTo>
                    <a:pt x="2763980" y="8500"/>
                    <a:pt x="2765844" y="13001"/>
                    <a:pt x="2765844" y="17693"/>
                  </a:cubicBezTo>
                  <a:lnTo>
                    <a:pt x="2765844" y="305998"/>
                  </a:lnTo>
                  <a:cubicBezTo>
                    <a:pt x="2765844" y="315770"/>
                    <a:pt x="2757923" y="323692"/>
                    <a:pt x="2748151" y="323692"/>
                  </a:cubicBezTo>
                  <a:lnTo>
                    <a:pt x="17693" y="323692"/>
                  </a:lnTo>
                  <a:cubicBezTo>
                    <a:pt x="13001" y="323692"/>
                    <a:pt x="8500" y="321828"/>
                    <a:pt x="5182" y="318509"/>
                  </a:cubicBezTo>
                  <a:cubicBezTo>
                    <a:pt x="1864" y="315191"/>
                    <a:pt x="0" y="310691"/>
                    <a:pt x="0" y="305998"/>
                  </a:cubicBezTo>
                  <a:lnTo>
                    <a:pt x="0" y="17693"/>
                  </a:lnTo>
                  <a:cubicBezTo>
                    <a:pt x="0" y="13001"/>
                    <a:pt x="1864" y="8500"/>
                    <a:pt x="5182" y="5182"/>
                  </a:cubicBezTo>
                  <a:cubicBezTo>
                    <a:pt x="8500" y="1864"/>
                    <a:pt x="13001" y="0"/>
                    <a:pt x="17693" y="0"/>
                  </a:cubicBezTo>
                  <a:close/>
                </a:path>
              </a:pathLst>
            </a:custGeom>
            <a:solidFill>
              <a:srgbClr val="000000">
                <a:alpha val="0"/>
              </a:srgbClr>
            </a:solidFill>
            <a:ln w="38100" cap="rnd">
              <a:solidFill>
                <a:srgbClr val="1A7CAF"/>
              </a:solidFill>
              <a:prstDash val="solid"/>
              <a:round/>
            </a:ln>
          </p:spPr>
        </p:sp>
        <p:sp>
          <p:nvSpPr>
            <p:cNvPr id="13" name="TextBox 13"/>
            <p:cNvSpPr txBox="1"/>
            <p:nvPr/>
          </p:nvSpPr>
          <p:spPr>
            <a:xfrm>
              <a:off x="0" y="-57150"/>
              <a:ext cx="2765844" cy="380842"/>
            </a:xfrm>
            <a:prstGeom prst="rect">
              <a:avLst/>
            </a:prstGeom>
          </p:spPr>
          <p:txBody>
            <a:bodyPr lIns="50800" tIns="50800" rIns="50800" bIns="50800" rtlCol="0" anchor="ctr"/>
            <a:lstStyle/>
            <a:p>
              <a:pPr algn="l">
                <a:lnSpc>
                  <a:spcPts val="3919"/>
                </a:lnSpc>
              </a:pPr>
              <a:r>
                <a:rPr lang="en-US" sz="2799">
                  <a:solidFill>
                    <a:srgbClr val="000000"/>
                  </a:solidFill>
                  <a:latin typeface="Open Sans"/>
                  <a:ea typeface="Open Sans"/>
                  <a:cs typeface="Open Sans"/>
                  <a:sym typeface="Open Sans"/>
                </a:rPr>
                <a:t>Hỗ trợ khách hàng đặt phòng, thanh toán, xem thông tin khách sạn và đánh giá sau khi sử dụng dịch vụ.</a:t>
              </a:r>
            </a:p>
          </p:txBody>
        </p:sp>
      </p:grpSp>
      <p:grpSp>
        <p:nvGrpSpPr>
          <p:cNvPr id="14" name="Group 14"/>
          <p:cNvGrpSpPr/>
          <p:nvPr/>
        </p:nvGrpSpPr>
        <p:grpSpPr>
          <a:xfrm>
            <a:off x="3024390" y="6781783"/>
            <a:ext cx="10501564" cy="1333483"/>
            <a:chOff x="0" y="0"/>
            <a:chExt cx="2765844" cy="351205"/>
          </a:xfrm>
        </p:grpSpPr>
        <p:sp>
          <p:nvSpPr>
            <p:cNvPr id="15" name="Freeform 15"/>
            <p:cNvSpPr/>
            <p:nvPr/>
          </p:nvSpPr>
          <p:spPr>
            <a:xfrm>
              <a:off x="0" y="0"/>
              <a:ext cx="2765844" cy="351205"/>
            </a:xfrm>
            <a:custGeom>
              <a:avLst/>
              <a:gdLst/>
              <a:ahLst/>
              <a:cxnLst/>
              <a:rect l="l" t="t" r="r" b="b"/>
              <a:pathLst>
                <a:path w="2765844" h="351205">
                  <a:moveTo>
                    <a:pt x="17693" y="0"/>
                  </a:moveTo>
                  <a:lnTo>
                    <a:pt x="2748151" y="0"/>
                  </a:lnTo>
                  <a:cubicBezTo>
                    <a:pt x="2752844" y="0"/>
                    <a:pt x="2757344" y="1864"/>
                    <a:pt x="2760662" y="5182"/>
                  </a:cubicBezTo>
                  <a:cubicBezTo>
                    <a:pt x="2763980" y="8500"/>
                    <a:pt x="2765844" y="13001"/>
                    <a:pt x="2765844" y="17693"/>
                  </a:cubicBezTo>
                  <a:lnTo>
                    <a:pt x="2765844" y="333512"/>
                  </a:lnTo>
                  <a:cubicBezTo>
                    <a:pt x="2765844" y="338205"/>
                    <a:pt x="2763980" y="342705"/>
                    <a:pt x="2760662" y="346023"/>
                  </a:cubicBezTo>
                  <a:cubicBezTo>
                    <a:pt x="2757344" y="349341"/>
                    <a:pt x="2752844" y="351205"/>
                    <a:pt x="2748151" y="351205"/>
                  </a:cubicBezTo>
                  <a:lnTo>
                    <a:pt x="17693" y="351205"/>
                  </a:lnTo>
                  <a:cubicBezTo>
                    <a:pt x="13001" y="351205"/>
                    <a:pt x="8500" y="349341"/>
                    <a:pt x="5182" y="346023"/>
                  </a:cubicBezTo>
                  <a:cubicBezTo>
                    <a:pt x="1864" y="342705"/>
                    <a:pt x="0" y="338205"/>
                    <a:pt x="0" y="333512"/>
                  </a:cubicBezTo>
                  <a:lnTo>
                    <a:pt x="0" y="17693"/>
                  </a:lnTo>
                  <a:cubicBezTo>
                    <a:pt x="0" y="13001"/>
                    <a:pt x="1864" y="8500"/>
                    <a:pt x="5182" y="5182"/>
                  </a:cubicBezTo>
                  <a:cubicBezTo>
                    <a:pt x="8500" y="1864"/>
                    <a:pt x="13001" y="0"/>
                    <a:pt x="17693" y="0"/>
                  </a:cubicBezTo>
                  <a:close/>
                </a:path>
              </a:pathLst>
            </a:custGeom>
            <a:solidFill>
              <a:srgbClr val="000000">
                <a:alpha val="0"/>
              </a:srgbClr>
            </a:solidFill>
            <a:ln w="38100" cap="rnd">
              <a:solidFill>
                <a:srgbClr val="1A7CAF"/>
              </a:solidFill>
              <a:prstDash val="solid"/>
              <a:round/>
            </a:ln>
          </p:spPr>
        </p:sp>
        <p:sp>
          <p:nvSpPr>
            <p:cNvPr id="16" name="TextBox 16"/>
            <p:cNvSpPr txBox="1"/>
            <p:nvPr/>
          </p:nvSpPr>
          <p:spPr>
            <a:xfrm>
              <a:off x="0" y="-57150"/>
              <a:ext cx="2765844" cy="408355"/>
            </a:xfrm>
            <a:prstGeom prst="rect">
              <a:avLst/>
            </a:prstGeom>
          </p:spPr>
          <p:txBody>
            <a:bodyPr lIns="50800" tIns="50800" rIns="50800" bIns="50800" rtlCol="0" anchor="ctr"/>
            <a:lstStyle/>
            <a:p>
              <a:pPr algn="l">
                <a:lnSpc>
                  <a:spcPts val="3919"/>
                </a:lnSpc>
              </a:pPr>
              <a:r>
                <a:rPr lang="en-US" sz="2799">
                  <a:solidFill>
                    <a:srgbClr val="000000"/>
                  </a:solidFill>
                  <a:latin typeface="Open Sans"/>
                  <a:ea typeface="Open Sans"/>
                  <a:cs typeface="Open Sans"/>
                  <a:sym typeface="Open Sans"/>
                </a:rPr>
                <a:t>Doanh nghiệp và quản trị viên quản lý đặt phòng, doanh thu, người dùng và xử lý các đơn hủy hiệu quả.</a:t>
              </a:r>
            </a:p>
          </p:txBody>
        </p:sp>
      </p:grpSp>
      <p:sp>
        <p:nvSpPr>
          <p:cNvPr id="17" name="Freeform 17"/>
          <p:cNvSpPr/>
          <p:nvPr/>
        </p:nvSpPr>
        <p:spPr>
          <a:xfrm>
            <a:off x="1447515" y="3659042"/>
            <a:ext cx="1416608" cy="871214"/>
          </a:xfrm>
          <a:custGeom>
            <a:avLst/>
            <a:gdLst/>
            <a:ahLst/>
            <a:cxnLst/>
            <a:rect l="l" t="t" r="r" b="b"/>
            <a:pathLst>
              <a:path w="1416608" h="871214">
                <a:moveTo>
                  <a:pt x="0" y="0"/>
                </a:moveTo>
                <a:lnTo>
                  <a:pt x="1416608" y="0"/>
                </a:lnTo>
                <a:lnTo>
                  <a:pt x="1416608" y="871214"/>
                </a:lnTo>
                <a:lnTo>
                  <a:pt x="0" y="871214"/>
                </a:lnTo>
                <a:lnTo>
                  <a:pt x="0" y="0"/>
                </a:lnTo>
                <a:close/>
              </a:path>
            </a:pathLst>
          </a:custGeom>
          <a:blipFill>
            <a:blip r:embed="rId4"/>
            <a:stretch>
              <a:fillRect/>
            </a:stretch>
          </a:blipFill>
        </p:spPr>
      </p:sp>
      <p:sp>
        <p:nvSpPr>
          <p:cNvPr id="18" name="TextBox 18"/>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5</a:t>
            </a:r>
          </a:p>
        </p:txBody>
      </p:sp>
      <p:grpSp>
        <p:nvGrpSpPr>
          <p:cNvPr id="19" name="Group 19"/>
          <p:cNvGrpSpPr/>
          <p:nvPr/>
        </p:nvGrpSpPr>
        <p:grpSpPr>
          <a:xfrm>
            <a:off x="-459221" y="-177530"/>
            <a:ext cx="9603221" cy="1917242"/>
            <a:chOff x="0" y="0"/>
            <a:chExt cx="12804294" cy="2556323"/>
          </a:xfrm>
        </p:grpSpPr>
        <p:grpSp>
          <p:nvGrpSpPr>
            <p:cNvPr id="20" name="Group 20"/>
            <p:cNvGrpSpPr/>
            <p:nvPr/>
          </p:nvGrpSpPr>
          <p:grpSpPr>
            <a:xfrm>
              <a:off x="0" y="0"/>
              <a:ext cx="2638157" cy="2556323"/>
              <a:chOff x="0" y="0"/>
              <a:chExt cx="2756004" cy="2670514"/>
            </a:xfrm>
          </p:grpSpPr>
          <p:sp>
            <p:nvSpPr>
              <p:cNvPr id="21" name="Freeform 21"/>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22" name="Freeform 22"/>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sp>
          <p:nvSpPr>
            <p:cNvPr id="23" name="TextBox 23"/>
            <p:cNvSpPr txBox="1"/>
            <p:nvPr/>
          </p:nvSpPr>
          <p:spPr>
            <a:xfrm>
              <a:off x="1319079" y="642554"/>
              <a:ext cx="558989" cy="1261691"/>
            </a:xfrm>
            <a:prstGeom prst="rect">
              <a:avLst/>
            </a:prstGeom>
          </p:spPr>
          <p:txBody>
            <a:bodyPr lIns="0" tIns="0" rIns="0" bIns="0" rtlCol="0" anchor="t">
              <a:spAutoFit/>
            </a:bodyPr>
            <a:lstStyle/>
            <a:p>
              <a:pPr algn="l">
                <a:lnSpc>
                  <a:spcPts val="7466"/>
                </a:lnSpc>
              </a:pPr>
              <a:r>
                <a:rPr lang="en-US" sz="6222" b="1">
                  <a:solidFill>
                    <a:srgbClr val="FFFFFF"/>
                  </a:solidFill>
                  <a:latin typeface="Eastman Grotesque Bold"/>
                  <a:ea typeface="Eastman Grotesque Bold"/>
                  <a:cs typeface="Eastman Grotesque Bold"/>
                  <a:sym typeface="Eastman Grotesque Bold"/>
                </a:rPr>
                <a:t>I</a:t>
              </a:r>
            </a:p>
          </p:txBody>
        </p:sp>
        <p:grpSp>
          <p:nvGrpSpPr>
            <p:cNvPr id="24" name="Group 24"/>
            <p:cNvGrpSpPr/>
            <p:nvPr/>
          </p:nvGrpSpPr>
          <p:grpSpPr>
            <a:xfrm>
              <a:off x="1598573" y="226585"/>
              <a:ext cx="10318966" cy="2090659"/>
              <a:chOff x="0" y="0"/>
              <a:chExt cx="6811298" cy="1379993"/>
            </a:xfrm>
          </p:grpSpPr>
          <p:sp>
            <p:nvSpPr>
              <p:cNvPr id="25" name="Freeform 25"/>
              <p:cNvSpPr/>
              <p:nvPr/>
            </p:nvSpPr>
            <p:spPr>
              <a:xfrm>
                <a:off x="0" y="0"/>
                <a:ext cx="6811298" cy="1379993"/>
              </a:xfrm>
              <a:custGeom>
                <a:avLst/>
                <a:gdLst/>
                <a:ahLst/>
                <a:cxnLst/>
                <a:rect l="l" t="t" r="r" b="b"/>
                <a:pathLst>
                  <a:path w="6811298" h="1379993">
                    <a:moveTo>
                      <a:pt x="580216" y="0"/>
                    </a:moveTo>
                    <a:lnTo>
                      <a:pt x="6231082" y="0"/>
                    </a:lnTo>
                    <a:cubicBezTo>
                      <a:pt x="6384965" y="0"/>
                      <a:pt x="6532545" y="61130"/>
                      <a:pt x="6641357" y="169941"/>
                    </a:cubicBezTo>
                    <a:cubicBezTo>
                      <a:pt x="6750169" y="278753"/>
                      <a:pt x="6811298" y="426333"/>
                      <a:pt x="6811298" y="580216"/>
                    </a:cubicBezTo>
                    <a:lnTo>
                      <a:pt x="6811298" y="799777"/>
                    </a:lnTo>
                    <a:cubicBezTo>
                      <a:pt x="6811298" y="953660"/>
                      <a:pt x="6750169" y="1101240"/>
                      <a:pt x="6641357" y="1210051"/>
                    </a:cubicBezTo>
                    <a:cubicBezTo>
                      <a:pt x="6532545" y="1318863"/>
                      <a:pt x="6384965" y="1379993"/>
                      <a:pt x="6231082" y="1379993"/>
                    </a:cubicBezTo>
                    <a:lnTo>
                      <a:pt x="580216" y="1379993"/>
                    </a:lnTo>
                    <a:cubicBezTo>
                      <a:pt x="426333" y="1379993"/>
                      <a:pt x="278753" y="1318863"/>
                      <a:pt x="169941" y="1210051"/>
                    </a:cubicBezTo>
                    <a:cubicBezTo>
                      <a:pt x="61130" y="1101240"/>
                      <a:pt x="0" y="953660"/>
                      <a:pt x="0" y="799777"/>
                    </a:cubicBezTo>
                    <a:lnTo>
                      <a:pt x="0" y="580216"/>
                    </a:lnTo>
                    <a:cubicBezTo>
                      <a:pt x="0" y="426333"/>
                      <a:pt x="61130" y="278753"/>
                      <a:pt x="169941" y="169941"/>
                    </a:cubicBezTo>
                    <a:cubicBezTo>
                      <a:pt x="278753" y="61130"/>
                      <a:pt x="426333" y="0"/>
                      <a:pt x="580216" y="0"/>
                    </a:cubicBezTo>
                    <a:close/>
                  </a:path>
                </a:pathLst>
              </a:custGeom>
              <a:solidFill>
                <a:srgbClr val="000000">
                  <a:alpha val="0"/>
                </a:srgbClr>
              </a:solidFill>
              <a:ln w="95250" cap="rnd">
                <a:solidFill>
                  <a:srgbClr val="123586"/>
                </a:solidFill>
                <a:prstDash val="solid"/>
                <a:round/>
              </a:ln>
            </p:spPr>
          </p:sp>
          <p:sp>
            <p:nvSpPr>
              <p:cNvPr id="26" name="TextBox 26"/>
              <p:cNvSpPr txBox="1"/>
              <p:nvPr/>
            </p:nvSpPr>
            <p:spPr>
              <a:xfrm>
                <a:off x="0" y="-47625"/>
                <a:ext cx="6811298" cy="1427618"/>
              </a:xfrm>
              <a:prstGeom prst="rect">
                <a:avLst/>
              </a:prstGeom>
            </p:spPr>
            <p:txBody>
              <a:bodyPr lIns="0" tIns="0" rIns="0" bIns="0" rtlCol="0" anchor="ctr"/>
              <a:lstStyle/>
              <a:p>
                <a:pPr algn="l">
                  <a:lnSpc>
                    <a:spcPts val="6479"/>
                  </a:lnSpc>
                </a:pPr>
                <a:endParaRPr/>
              </a:p>
            </p:txBody>
          </p:sp>
        </p:grpSp>
        <p:sp>
          <p:nvSpPr>
            <p:cNvPr id="27" name="TextBox 27"/>
            <p:cNvSpPr txBox="1"/>
            <p:nvPr/>
          </p:nvSpPr>
          <p:spPr>
            <a:xfrm>
              <a:off x="2895514" y="837065"/>
              <a:ext cx="9908781" cy="1067179"/>
            </a:xfrm>
            <a:prstGeom prst="rect">
              <a:avLst/>
            </a:prstGeom>
          </p:spPr>
          <p:txBody>
            <a:bodyPr lIns="0" tIns="0" rIns="0" bIns="0" rtlCol="0" anchor="t">
              <a:spAutoFit/>
            </a:bodyPr>
            <a:lstStyle/>
            <a:p>
              <a:pPr marL="0" lvl="0" indent="0" algn="l">
                <a:lnSpc>
                  <a:spcPts val="6317"/>
                </a:lnSpc>
                <a:spcBef>
                  <a:spcPct val="0"/>
                </a:spcBef>
              </a:pPr>
              <a:r>
                <a:rPr lang="en-US" sz="5264" b="1" u="none" strike="noStrike">
                  <a:solidFill>
                    <a:srgbClr val="123586"/>
                  </a:solidFill>
                  <a:latin typeface="Eastman Grotesque Bold"/>
                  <a:ea typeface="Eastman Grotesque Bold"/>
                  <a:cs typeface="Eastman Grotesque Bold"/>
                  <a:sym typeface="Eastman Grotesque Bold"/>
                </a:rPr>
                <a:t>TỔNG QUAN ĐỀ TÀI</a:t>
              </a:r>
            </a:p>
          </p:txBody>
        </p:sp>
      </p:grpSp>
      <p:sp>
        <p:nvSpPr>
          <p:cNvPr id="28" name="Freeform 28"/>
          <p:cNvSpPr/>
          <p:nvPr/>
        </p:nvSpPr>
        <p:spPr>
          <a:xfrm>
            <a:off x="1607782" y="7093573"/>
            <a:ext cx="1416608" cy="871214"/>
          </a:xfrm>
          <a:custGeom>
            <a:avLst/>
            <a:gdLst/>
            <a:ahLst/>
            <a:cxnLst/>
            <a:rect l="l" t="t" r="r" b="b"/>
            <a:pathLst>
              <a:path w="1416608" h="871214">
                <a:moveTo>
                  <a:pt x="0" y="0"/>
                </a:moveTo>
                <a:lnTo>
                  <a:pt x="1416608" y="0"/>
                </a:lnTo>
                <a:lnTo>
                  <a:pt x="1416608" y="871214"/>
                </a:lnTo>
                <a:lnTo>
                  <a:pt x="0" y="871214"/>
                </a:lnTo>
                <a:lnTo>
                  <a:pt x="0" y="0"/>
                </a:lnTo>
                <a:close/>
              </a:path>
            </a:pathLst>
          </a:custGeom>
          <a:blipFill>
            <a:blip r:embed="rId4"/>
            <a:stretch>
              <a:fillRect/>
            </a:stretch>
          </a:blipFill>
        </p:spPr>
      </p:sp>
      <p:sp>
        <p:nvSpPr>
          <p:cNvPr id="29" name="Freeform 29"/>
          <p:cNvSpPr/>
          <p:nvPr/>
        </p:nvSpPr>
        <p:spPr>
          <a:xfrm>
            <a:off x="1447515" y="5374634"/>
            <a:ext cx="1416608" cy="871214"/>
          </a:xfrm>
          <a:custGeom>
            <a:avLst/>
            <a:gdLst/>
            <a:ahLst/>
            <a:cxnLst/>
            <a:rect l="l" t="t" r="r" b="b"/>
            <a:pathLst>
              <a:path w="1416608" h="871214">
                <a:moveTo>
                  <a:pt x="0" y="0"/>
                </a:moveTo>
                <a:lnTo>
                  <a:pt x="1416608" y="0"/>
                </a:lnTo>
                <a:lnTo>
                  <a:pt x="1416608" y="871214"/>
                </a:lnTo>
                <a:lnTo>
                  <a:pt x="0" y="871214"/>
                </a:lnTo>
                <a:lnTo>
                  <a:pt x="0" y="0"/>
                </a:lnTo>
                <a:close/>
              </a:path>
            </a:pathLst>
          </a:custGeom>
          <a:blipFill>
            <a:blip r:embed="rId4"/>
            <a:stretch>
              <a:fillRect/>
            </a:stretch>
          </a:blipFill>
        </p:spPr>
      </p:sp>
      <p:sp>
        <p:nvSpPr>
          <p:cNvPr id="30" name="AutoShape 30"/>
          <p:cNvSpPr/>
          <p:nvPr/>
        </p:nvSpPr>
        <p:spPr>
          <a:xfrm>
            <a:off x="2813116" y="2810652"/>
            <a:ext cx="5462057" cy="0"/>
          </a:xfrm>
          <a:prstGeom prst="line">
            <a:avLst/>
          </a:prstGeom>
          <a:ln w="38100" cap="flat">
            <a:solidFill>
              <a:srgbClr val="F9CA78"/>
            </a:solidFill>
            <a:prstDash val="solid"/>
            <a:headEnd type="none" w="sm" len="sm"/>
            <a:tailEnd type="none" w="sm" len="sm"/>
          </a:ln>
        </p:spPr>
      </p:sp>
      <p:grpSp>
        <p:nvGrpSpPr>
          <p:cNvPr id="31" name="Group 31"/>
          <p:cNvGrpSpPr/>
          <p:nvPr/>
        </p:nvGrpSpPr>
        <p:grpSpPr>
          <a:xfrm>
            <a:off x="16204434" y="3450088"/>
            <a:ext cx="1289121" cy="128912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33" name="TextBox 33"/>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3/5</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782" y="1739712"/>
            <a:ext cx="7536218" cy="1166937"/>
            <a:chOff x="0" y="0"/>
            <a:chExt cx="10048290" cy="1555916"/>
          </a:xfrm>
        </p:grpSpPr>
        <p:grpSp>
          <p:nvGrpSpPr>
            <p:cNvPr id="3" name="Group 3"/>
            <p:cNvGrpSpPr/>
            <p:nvPr/>
          </p:nvGrpSpPr>
          <p:grpSpPr>
            <a:xfrm>
              <a:off x="0" y="0"/>
              <a:ext cx="1677998" cy="1555916"/>
              <a:chOff x="0" y="0"/>
              <a:chExt cx="876575" cy="812800"/>
            </a:xfrm>
          </p:grpSpPr>
          <p:sp>
            <p:nvSpPr>
              <p:cNvPr id="4" name="Freeform 4"/>
              <p:cNvSpPr/>
              <p:nvPr/>
            </p:nvSpPr>
            <p:spPr>
              <a:xfrm>
                <a:off x="0" y="0"/>
                <a:ext cx="876575" cy="812800"/>
              </a:xfrm>
              <a:custGeom>
                <a:avLst/>
                <a:gdLst/>
                <a:ahLst/>
                <a:cxnLst/>
                <a:rect l="l" t="t" r="r" b="b"/>
                <a:pathLst>
                  <a:path w="876575" h="812800">
                    <a:moveTo>
                      <a:pt x="438287" y="0"/>
                    </a:moveTo>
                    <a:cubicBezTo>
                      <a:pt x="196228" y="0"/>
                      <a:pt x="0" y="181951"/>
                      <a:pt x="0" y="406400"/>
                    </a:cubicBezTo>
                    <a:cubicBezTo>
                      <a:pt x="0" y="630849"/>
                      <a:pt x="196228" y="812800"/>
                      <a:pt x="438287" y="812800"/>
                    </a:cubicBezTo>
                    <a:cubicBezTo>
                      <a:pt x="680347" y="812800"/>
                      <a:pt x="876575" y="630849"/>
                      <a:pt x="876575" y="406400"/>
                    </a:cubicBezTo>
                    <a:cubicBezTo>
                      <a:pt x="876575" y="181951"/>
                      <a:pt x="680347" y="0"/>
                      <a:pt x="438287" y="0"/>
                    </a:cubicBezTo>
                    <a:close/>
                  </a:path>
                </a:pathLst>
              </a:custGeom>
              <a:solidFill>
                <a:srgbClr val="F9CA78"/>
              </a:solidFill>
              <a:ln cap="sq">
                <a:noFill/>
                <a:prstDash val="solid"/>
                <a:miter/>
              </a:ln>
            </p:spPr>
          </p:sp>
          <p:sp>
            <p:nvSpPr>
              <p:cNvPr id="5" name="TextBox 5"/>
              <p:cNvSpPr txBox="1"/>
              <p:nvPr/>
            </p:nvSpPr>
            <p:spPr>
              <a:xfrm>
                <a:off x="82179" y="9525"/>
                <a:ext cx="712217" cy="727075"/>
              </a:xfrm>
              <a:prstGeom prst="rect">
                <a:avLst/>
              </a:prstGeom>
            </p:spPr>
            <p:txBody>
              <a:bodyPr lIns="50800" tIns="50800" rIns="50800" bIns="50800" rtlCol="0" anchor="ctr"/>
              <a:lstStyle/>
              <a:p>
                <a:pPr algn="ctr">
                  <a:lnSpc>
                    <a:spcPts val="4759"/>
                  </a:lnSpc>
                </a:pPr>
                <a:r>
                  <a:rPr lang="en-US" sz="3399" b="1">
                    <a:solidFill>
                      <a:srgbClr val="123586"/>
                    </a:solidFill>
                    <a:latin typeface="Open Sans Bold"/>
                    <a:ea typeface="Open Sans Bold"/>
                    <a:cs typeface="Open Sans Bold"/>
                    <a:sym typeface="Open Sans Bold"/>
                  </a:rPr>
                  <a:t>3</a:t>
                </a:r>
              </a:p>
            </p:txBody>
          </p:sp>
        </p:grpSp>
        <p:sp>
          <p:nvSpPr>
            <p:cNvPr id="6" name="TextBox 6"/>
            <p:cNvSpPr txBox="1"/>
            <p:nvPr/>
          </p:nvSpPr>
          <p:spPr>
            <a:xfrm>
              <a:off x="1677998" y="295358"/>
              <a:ext cx="8370293" cy="946150"/>
            </a:xfrm>
            <a:prstGeom prst="rect">
              <a:avLst/>
            </a:prstGeom>
          </p:spPr>
          <p:txBody>
            <a:bodyPr lIns="0" tIns="0" rIns="0" bIns="0" rtlCol="0" anchor="t">
              <a:spAutoFit/>
            </a:bodyPr>
            <a:lstStyle/>
            <a:p>
              <a:pPr algn="l">
                <a:lnSpc>
                  <a:spcPts val="5400"/>
                </a:lnSpc>
              </a:pPr>
              <a:r>
                <a:rPr lang="en-US" sz="4500" b="1" dirty="0">
                  <a:solidFill>
                    <a:srgbClr val="123586"/>
                  </a:solidFill>
                  <a:latin typeface="Eastman Grotesque Bold"/>
                  <a:ea typeface="Eastman Grotesque Bold"/>
                  <a:cs typeface="Eastman Grotesque Bold"/>
                  <a:sym typeface="Eastman Grotesque Bold"/>
                </a:rPr>
                <a:t> </a:t>
              </a:r>
              <a:r>
                <a:rPr lang="en-US" sz="4500" b="1" dirty="0" err="1">
                  <a:solidFill>
                    <a:srgbClr val="123586"/>
                  </a:solidFill>
                  <a:latin typeface="Eastman Grotesque Bold"/>
                  <a:ea typeface="Eastman Grotesque Bold"/>
                  <a:cs typeface="Eastman Grotesque Bold"/>
                  <a:sym typeface="Eastman Grotesque Bold"/>
                </a:rPr>
                <a:t>Đối</a:t>
              </a:r>
              <a:r>
                <a:rPr lang="en-US" sz="4500" b="1" dirty="0">
                  <a:solidFill>
                    <a:srgbClr val="123586"/>
                  </a:solidFill>
                  <a:latin typeface="Eastman Grotesque Bold"/>
                  <a:ea typeface="Eastman Grotesque Bold"/>
                  <a:cs typeface="Eastman Grotesque Bold"/>
                  <a:sym typeface="Eastman Grotesque Bold"/>
                </a:rPr>
                <a:t> </a:t>
              </a:r>
              <a:r>
                <a:rPr lang="en-US" sz="4500" b="1" dirty="0" err="1" smtClean="0">
                  <a:solidFill>
                    <a:srgbClr val="123586"/>
                  </a:solidFill>
                  <a:latin typeface="Eastman Grotesque Bold"/>
                  <a:ea typeface="Eastman Grotesque Bold"/>
                  <a:cs typeface="Eastman Grotesque Bold"/>
                  <a:sym typeface="Eastman Grotesque Bold"/>
                </a:rPr>
                <a:t>tượng</a:t>
              </a:r>
              <a:r>
                <a:rPr lang="en-US" sz="4500" b="1" dirty="0" smtClean="0">
                  <a:solidFill>
                    <a:srgbClr val="123586"/>
                  </a:solidFill>
                  <a:latin typeface="Eastman Grotesque Bold"/>
                  <a:ea typeface="Eastman Grotesque Bold"/>
                  <a:cs typeface="Eastman Grotesque Bold"/>
                  <a:sym typeface="Eastman Grotesque Bold"/>
                </a:rPr>
                <a:t> </a:t>
              </a:r>
              <a:r>
                <a:rPr lang="en-US" sz="4500" b="1" dirty="0" err="1">
                  <a:solidFill>
                    <a:srgbClr val="123586"/>
                  </a:solidFill>
                  <a:latin typeface="Eastman Grotesque Bold"/>
                  <a:ea typeface="Eastman Grotesque Bold"/>
                  <a:cs typeface="Eastman Grotesque Bold"/>
                  <a:sym typeface="Eastman Grotesque Bold"/>
                </a:rPr>
                <a:t>nghiên</a:t>
              </a:r>
              <a:r>
                <a:rPr lang="en-US" sz="4500" b="1" dirty="0">
                  <a:solidFill>
                    <a:srgbClr val="123586"/>
                  </a:solidFill>
                  <a:latin typeface="Eastman Grotesque Bold"/>
                  <a:ea typeface="Eastman Grotesque Bold"/>
                  <a:cs typeface="Eastman Grotesque Bold"/>
                  <a:sym typeface="Eastman Grotesque Bold"/>
                </a:rPr>
                <a:t> </a:t>
              </a:r>
              <a:r>
                <a:rPr lang="en-US" sz="4500" b="1" dirty="0" err="1">
                  <a:solidFill>
                    <a:srgbClr val="123586"/>
                  </a:solidFill>
                  <a:latin typeface="Eastman Grotesque Bold"/>
                  <a:ea typeface="Eastman Grotesque Bold"/>
                  <a:cs typeface="Eastman Grotesque Bold"/>
                  <a:sym typeface="Eastman Grotesque Bold"/>
                </a:rPr>
                <a:t>cứu</a:t>
              </a:r>
              <a:endParaRPr lang="en-US" sz="4500" b="1" dirty="0">
                <a:solidFill>
                  <a:srgbClr val="123586"/>
                </a:solidFill>
                <a:latin typeface="Eastman Grotesque Bold"/>
                <a:ea typeface="Eastman Grotesque Bold"/>
                <a:cs typeface="Eastman Grotesque Bold"/>
                <a:sym typeface="Eastman Grotesque Bold"/>
              </a:endParaRPr>
            </a:p>
          </p:txBody>
        </p:sp>
      </p:grpSp>
      <p:sp>
        <p:nvSpPr>
          <p:cNvPr id="7" name="TextBox 7"/>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6</a:t>
            </a:r>
          </a:p>
        </p:txBody>
      </p:sp>
      <p:sp>
        <p:nvSpPr>
          <p:cNvPr id="8" name="TextBox 8"/>
          <p:cNvSpPr txBox="1"/>
          <p:nvPr/>
        </p:nvSpPr>
        <p:spPr>
          <a:xfrm>
            <a:off x="6640941" y="5308474"/>
            <a:ext cx="4615396" cy="1371600"/>
          </a:xfrm>
          <a:prstGeom prst="rect">
            <a:avLst/>
          </a:prstGeom>
        </p:spPr>
        <p:txBody>
          <a:bodyPr lIns="0" tIns="0" rIns="0" bIns="0" rtlCol="0" anchor="t">
            <a:spAutoFit/>
          </a:bodyPr>
          <a:lstStyle/>
          <a:p>
            <a:pPr marL="647700" lvl="1" indent="-323850" algn="l">
              <a:lnSpc>
                <a:spcPts val="3600"/>
              </a:lnSpc>
              <a:buFont typeface="Arial"/>
              <a:buChar char="•"/>
            </a:pPr>
            <a:r>
              <a:rPr lang="en-US" sz="3000">
                <a:solidFill>
                  <a:srgbClr val="123586"/>
                </a:solidFill>
                <a:latin typeface="Open Sans"/>
                <a:ea typeface="Open Sans"/>
                <a:cs typeface="Open Sans"/>
                <a:sym typeface="Open Sans"/>
              </a:rPr>
              <a:t>Chatbot AI</a:t>
            </a:r>
          </a:p>
          <a:p>
            <a:pPr marL="647700" lvl="1" indent="-323850" algn="l">
              <a:lnSpc>
                <a:spcPts val="3600"/>
              </a:lnSpc>
              <a:buFont typeface="Arial"/>
              <a:buChar char="•"/>
            </a:pPr>
            <a:r>
              <a:rPr lang="en-US" sz="3000">
                <a:solidFill>
                  <a:srgbClr val="123586"/>
                </a:solidFill>
                <a:latin typeface="Open Sans"/>
                <a:ea typeface="Open Sans"/>
                <a:cs typeface="Open Sans"/>
                <a:sym typeface="Open Sans"/>
              </a:rPr>
              <a:t>Thanh toán trực tuyến bằng MoMo</a:t>
            </a:r>
          </a:p>
        </p:txBody>
      </p:sp>
      <p:grpSp>
        <p:nvGrpSpPr>
          <p:cNvPr id="9" name="Group 9"/>
          <p:cNvGrpSpPr/>
          <p:nvPr/>
        </p:nvGrpSpPr>
        <p:grpSpPr>
          <a:xfrm>
            <a:off x="6262150" y="4213680"/>
            <a:ext cx="5232105" cy="675694"/>
            <a:chOff x="0" y="0"/>
            <a:chExt cx="6976141" cy="900925"/>
          </a:xfrm>
        </p:grpSpPr>
        <p:grpSp>
          <p:nvGrpSpPr>
            <p:cNvPr id="10" name="Group 10"/>
            <p:cNvGrpSpPr/>
            <p:nvPr/>
          </p:nvGrpSpPr>
          <p:grpSpPr>
            <a:xfrm>
              <a:off x="0" y="0"/>
              <a:ext cx="6976141" cy="900925"/>
              <a:chOff x="0" y="0"/>
              <a:chExt cx="3146879" cy="406400"/>
            </a:xfrm>
          </p:grpSpPr>
          <p:sp>
            <p:nvSpPr>
              <p:cNvPr id="11" name="Freeform 11"/>
              <p:cNvSpPr/>
              <p:nvPr/>
            </p:nvSpPr>
            <p:spPr>
              <a:xfrm>
                <a:off x="0" y="0"/>
                <a:ext cx="3146879" cy="406400"/>
              </a:xfrm>
              <a:custGeom>
                <a:avLst/>
                <a:gdLst/>
                <a:ahLst/>
                <a:cxnLst/>
                <a:rect l="l" t="t" r="r" b="b"/>
                <a:pathLst>
                  <a:path w="3146879" h="406400">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id="12" name="TextBox 12"/>
              <p:cNvSpPr txBox="1"/>
              <p:nvPr/>
            </p:nvSpPr>
            <p:spPr>
              <a:xfrm>
                <a:off x="152400" y="-38100"/>
                <a:ext cx="2842079" cy="444500"/>
              </a:xfrm>
              <a:prstGeom prst="rect">
                <a:avLst/>
              </a:prstGeom>
            </p:spPr>
            <p:txBody>
              <a:bodyPr lIns="49499" tIns="49499" rIns="49499" bIns="49499" rtlCol="0" anchor="ctr"/>
              <a:lstStyle/>
              <a:p>
                <a:pPr algn="ctr">
                  <a:lnSpc>
                    <a:spcPts val="2939"/>
                  </a:lnSpc>
                </a:pPr>
                <a:endParaRPr/>
              </a:p>
            </p:txBody>
          </p:sp>
        </p:grpSp>
        <p:sp>
          <p:nvSpPr>
            <p:cNvPr id="13" name="TextBox 13"/>
            <p:cNvSpPr txBox="1"/>
            <p:nvPr/>
          </p:nvSpPr>
          <p:spPr>
            <a:xfrm>
              <a:off x="254229" y="162194"/>
              <a:ext cx="6467682" cy="568325"/>
            </a:xfrm>
            <a:prstGeom prst="rect">
              <a:avLst/>
            </a:prstGeom>
          </p:spPr>
          <p:txBody>
            <a:bodyPr lIns="0" tIns="0" rIns="0" bIns="0" rtlCol="0" anchor="t">
              <a:spAutoFit/>
            </a:bodyPr>
            <a:lstStyle/>
            <a:p>
              <a:pPr algn="ctr">
                <a:lnSpc>
                  <a:spcPts val="3359"/>
                </a:lnSpc>
              </a:pPr>
              <a:r>
                <a:rPr lang="en-US" sz="2799" b="1">
                  <a:solidFill>
                    <a:srgbClr val="FFFFFF"/>
                  </a:solidFill>
                  <a:latin typeface="Public Sans Bold"/>
                  <a:ea typeface="Public Sans Bold"/>
                  <a:cs typeface="Public Sans Bold"/>
                  <a:sym typeface="Public Sans Bold"/>
                </a:rPr>
                <a:t>Ứng dụng công nghệ</a:t>
              </a:r>
            </a:p>
          </p:txBody>
        </p:sp>
      </p:grpSp>
      <p:grpSp>
        <p:nvGrpSpPr>
          <p:cNvPr id="14" name="Group 14"/>
          <p:cNvGrpSpPr/>
          <p:nvPr/>
        </p:nvGrpSpPr>
        <p:grpSpPr>
          <a:xfrm>
            <a:off x="675953" y="4213680"/>
            <a:ext cx="5232105" cy="675694"/>
            <a:chOff x="0" y="0"/>
            <a:chExt cx="6976141" cy="900925"/>
          </a:xfrm>
        </p:grpSpPr>
        <p:grpSp>
          <p:nvGrpSpPr>
            <p:cNvPr id="15" name="Group 15"/>
            <p:cNvGrpSpPr/>
            <p:nvPr/>
          </p:nvGrpSpPr>
          <p:grpSpPr>
            <a:xfrm>
              <a:off x="0" y="0"/>
              <a:ext cx="6976141" cy="900925"/>
              <a:chOff x="0" y="0"/>
              <a:chExt cx="3146879" cy="406400"/>
            </a:xfrm>
          </p:grpSpPr>
          <p:sp>
            <p:nvSpPr>
              <p:cNvPr id="16" name="Freeform 16"/>
              <p:cNvSpPr/>
              <p:nvPr/>
            </p:nvSpPr>
            <p:spPr>
              <a:xfrm>
                <a:off x="0" y="0"/>
                <a:ext cx="3146879" cy="406400"/>
              </a:xfrm>
              <a:custGeom>
                <a:avLst/>
                <a:gdLst/>
                <a:ahLst/>
                <a:cxnLst/>
                <a:rect l="l" t="t" r="r" b="b"/>
                <a:pathLst>
                  <a:path w="3146879" h="406400">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id="17" name="TextBox 17"/>
              <p:cNvSpPr txBox="1"/>
              <p:nvPr/>
            </p:nvSpPr>
            <p:spPr>
              <a:xfrm>
                <a:off x="152400" y="-38100"/>
                <a:ext cx="2842079" cy="444500"/>
              </a:xfrm>
              <a:prstGeom prst="rect">
                <a:avLst/>
              </a:prstGeom>
            </p:spPr>
            <p:txBody>
              <a:bodyPr lIns="49499" tIns="49499" rIns="49499" bIns="49499" rtlCol="0" anchor="ctr"/>
              <a:lstStyle/>
              <a:p>
                <a:pPr algn="ctr">
                  <a:lnSpc>
                    <a:spcPts val="2939"/>
                  </a:lnSpc>
                </a:pPr>
                <a:endParaRPr/>
              </a:p>
            </p:txBody>
          </p:sp>
        </p:grpSp>
        <p:sp>
          <p:nvSpPr>
            <p:cNvPr id="18" name="TextBox 18"/>
            <p:cNvSpPr txBox="1"/>
            <p:nvPr/>
          </p:nvSpPr>
          <p:spPr>
            <a:xfrm>
              <a:off x="254229" y="171719"/>
              <a:ext cx="6467682" cy="558800"/>
            </a:xfrm>
            <a:prstGeom prst="rect">
              <a:avLst/>
            </a:prstGeom>
          </p:spPr>
          <p:txBody>
            <a:bodyPr lIns="0" tIns="0" rIns="0" bIns="0" rtlCol="0" anchor="t">
              <a:spAutoFit/>
            </a:bodyPr>
            <a:lstStyle/>
            <a:p>
              <a:pPr algn="ctr">
                <a:lnSpc>
                  <a:spcPts val="3359"/>
                </a:lnSpc>
              </a:pPr>
              <a:r>
                <a:rPr lang="en-US" sz="2799" b="1">
                  <a:solidFill>
                    <a:srgbClr val="FFFFFF"/>
                  </a:solidFill>
                  <a:latin typeface="Open Sans Bold"/>
                  <a:ea typeface="Open Sans Bold"/>
                  <a:cs typeface="Open Sans Bold"/>
                  <a:sym typeface="Open Sans Bold"/>
                </a:rPr>
                <a:t>Ngôn ngữ lập trình</a:t>
              </a:r>
            </a:p>
          </p:txBody>
        </p:sp>
      </p:grpSp>
      <p:grpSp>
        <p:nvGrpSpPr>
          <p:cNvPr id="19" name="Group 19"/>
          <p:cNvGrpSpPr/>
          <p:nvPr/>
        </p:nvGrpSpPr>
        <p:grpSpPr>
          <a:xfrm>
            <a:off x="11848346" y="4145959"/>
            <a:ext cx="5232105" cy="675694"/>
            <a:chOff x="0" y="0"/>
            <a:chExt cx="6976141" cy="900925"/>
          </a:xfrm>
        </p:grpSpPr>
        <p:grpSp>
          <p:nvGrpSpPr>
            <p:cNvPr id="20" name="Group 20"/>
            <p:cNvGrpSpPr/>
            <p:nvPr/>
          </p:nvGrpSpPr>
          <p:grpSpPr>
            <a:xfrm>
              <a:off x="0" y="0"/>
              <a:ext cx="6976141" cy="900925"/>
              <a:chOff x="0" y="0"/>
              <a:chExt cx="3146879" cy="406400"/>
            </a:xfrm>
          </p:grpSpPr>
          <p:sp>
            <p:nvSpPr>
              <p:cNvPr id="21" name="Freeform 21"/>
              <p:cNvSpPr/>
              <p:nvPr/>
            </p:nvSpPr>
            <p:spPr>
              <a:xfrm>
                <a:off x="0" y="0"/>
                <a:ext cx="3146879" cy="406400"/>
              </a:xfrm>
              <a:custGeom>
                <a:avLst/>
                <a:gdLst/>
                <a:ahLst/>
                <a:cxnLst/>
                <a:rect l="l" t="t" r="r" b="b"/>
                <a:pathLst>
                  <a:path w="3146879" h="406400">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id="22" name="TextBox 22"/>
              <p:cNvSpPr txBox="1"/>
              <p:nvPr/>
            </p:nvSpPr>
            <p:spPr>
              <a:xfrm>
                <a:off x="152400" y="-38100"/>
                <a:ext cx="2842079" cy="444500"/>
              </a:xfrm>
              <a:prstGeom prst="rect">
                <a:avLst/>
              </a:prstGeom>
            </p:spPr>
            <p:txBody>
              <a:bodyPr lIns="49499" tIns="49499" rIns="49499" bIns="49499" rtlCol="0" anchor="ctr"/>
              <a:lstStyle/>
              <a:p>
                <a:pPr algn="ctr">
                  <a:lnSpc>
                    <a:spcPts val="2939"/>
                  </a:lnSpc>
                </a:pPr>
                <a:endParaRPr/>
              </a:p>
            </p:txBody>
          </p:sp>
        </p:grpSp>
        <p:sp>
          <p:nvSpPr>
            <p:cNvPr id="23" name="TextBox 23"/>
            <p:cNvSpPr txBox="1"/>
            <p:nvPr/>
          </p:nvSpPr>
          <p:spPr>
            <a:xfrm>
              <a:off x="254229" y="171719"/>
              <a:ext cx="6467682" cy="558800"/>
            </a:xfrm>
            <a:prstGeom prst="rect">
              <a:avLst/>
            </a:prstGeom>
          </p:spPr>
          <p:txBody>
            <a:bodyPr lIns="0" tIns="0" rIns="0" bIns="0" rtlCol="0" anchor="t">
              <a:spAutoFit/>
            </a:bodyPr>
            <a:lstStyle/>
            <a:p>
              <a:pPr algn="ctr">
                <a:lnSpc>
                  <a:spcPts val="3359"/>
                </a:lnSpc>
              </a:pPr>
              <a:r>
                <a:rPr lang="en-US" sz="2799" b="1">
                  <a:solidFill>
                    <a:srgbClr val="FFFFFF"/>
                  </a:solidFill>
                  <a:latin typeface="Open Sans Bold"/>
                  <a:ea typeface="Open Sans Bold"/>
                  <a:cs typeface="Open Sans Bold"/>
                  <a:sym typeface="Open Sans Bold"/>
                </a:rPr>
                <a:t>Mô hình quản lý</a:t>
              </a:r>
            </a:p>
          </p:txBody>
        </p:sp>
      </p:grpSp>
      <p:sp>
        <p:nvSpPr>
          <p:cNvPr id="24" name="AutoShape 24"/>
          <p:cNvSpPr/>
          <p:nvPr/>
        </p:nvSpPr>
        <p:spPr>
          <a:xfrm>
            <a:off x="675953" y="7623862"/>
            <a:ext cx="5150409" cy="0"/>
          </a:xfrm>
          <a:prstGeom prst="line">
            <a:avLst/>
          </a:prstGeom>
          <a:ln w="66675" cap="flat">
            <a:solidFill>
              <a:srgbClr val="123586"/>
            </a:solidFill>
            <a:prstDash val="solid"/>
            <a:headEnd type="none" w="sm" len="sm"/>
            <a:tailEnd type="none" w="sm" len="sm"/>
          </a:ln>
        </p:spPr>
      </p:sp>
      <p:sp>
        <p:nvSpPr>
          <p:cNvPr id="25" name="AutoShape 25"/>
          <p:cNvSpPr/>
          <p:nvPr/>
        </p:nvSpPr>
        <p:spPr>
          <a:xfrm>
            <a:off x="6221301" y="7623862"/>
            <a:ext cx="5150409" cy="0"/>
          </a:xfrm>
          <a:prstGeom prst="line">
            <a:avLst/>
          </a:prstGeom>
          <a:ln w="66675" cap="flat">
            <a:solidFill>
              <a:srgbClr val="123586"/>
            </a:solidFill>
            <a:prstDash val="solid"/>
            <a:headEnd type="none" w="sm" len="sm"/>
            <a:tailEnd type="none" w="sm" len="sm"/>
          </a:ln>
        </p:spPr>
      </p:sp>
      <p:sp>
        <p:nvSpPr>
          <p:cNvPr id="26" name="AutoShape 26"/>
          <p:cNvSpPr/>
          <p:nvPr/>
        </p:nvSpPr>
        <p:spPr>
          <a:xfrm>
            <a:off x="11930043" y="7623862"/>
            <a:ext cx="5150409" cy="0"/>
          </a:xfrm>
          <a:prstGeom prst="line">
            <a:avLst/>
          </a:prstGeom>
          <a:ln w="66675" cap="flat">
            <a:solidFill>
              <a:srgbClr val="123586"/>
            </a:solidFill>
            <a:prstDash val="solid"/>
            <a:headEnd type="none" w="sm" len="sm"/>
            <a:tailEnd type="none" w="sm" len="sm"/>
          </a:ln>
        </p:spPr>
      </p:sp>
      <p:sp>
        <p:nvSpPr>
          <p:cNvPr id="27" name="TextBox 27"/>
          <p:cNvSpPr txBox="1"/>
          <p:nvPr/>
        </p:nvSpPr>
        <p:spPr>
          <a:xfrm>
            <a:off x="875400" y="5308474"/>
            <a:ext cx="4833212" cy="1371600"/>
          </a:xfrm>
          <a:prstGeom prst="rect">
            <a:avLst/>
          </a:prstGeom>
        </p:spPr>
        <p:txBody>
          <a:bodyPr lIns="0" tIns="0" rIns="0" bIns="0" rtlCol="0" anchor="t">
            <a:spAutoFit/>
          </a:bodyPr>
          <a:lstStyle/>
          <a:p>
            <a:pPr marL="647700" lvl="1" indent="-323850" algn="l">
              <a:lnSpc>
                <a:spcPts val="3600"/>
              </a:lnSpc>
              <a:buFont typeface="Arial"/>
              <a:buChar char="•"/>
            </a:pPr>
            <a:r>
              <a:rPr lang="en-US" sz="3000" dirty="0" err="1">
                <a:solidFill>
                  <a:srgbClr val="123586"/>
                </a:solidFill>
                <a:latin typeface="Open Sans"/>
                <a:ea typeface="Open Sans"/>
                <a:cs typeface="Open Sans"/>
                <a:sym typeface="Open Sans"/>
              </a:rPr>
              <a:t>Ngôn</a:t>
            </a:r>
            <a:r>
              <a:rPr lang="en-US" sz="3000" dirty="0">
                <a:solidFill>
                  <a:srgbClr val="123586"/>
                </a:solidFill>
                <a:latin typeface="Open Sans"/>
                <a:ea typeface="Open Sans"/>
                <a:cs typeface="Open Sans"/>
                <a:sym typeface="Open Sans"/>
              </a:rPr>
              <a:t> </a:t>
            </a:r>
            <a:r>
              <a:rPr lang="en-US" sz="3000" dirty="0" err="1">
                <a:solidFill>
                  <a:srgbClr val="123586"/>
                </a:solidFill>
                <a:latin typeface="Open Sans"/>
                <a:ea typeface="Open Sans"/>
                <a:cs typeface="Open Sans"/>
                <a:sym typeface="Open Sans"/>
              </a:rPr>
              <a:t>ngữ</a:t>
            </a:r>
            <a:r>
              <a:rPr lang="en-US" sz="3000" dirty="0">
                <a:solidFill>
                  <a:srgbClr val="123586"/>
                </a:solidFill>
                <a:latin typeface="Open Sans"/>
                <a:ea typeface="Open Sans"/>
                <a:cs typeface="Open Sans"/>
                <a:sym typeface="Open Sans"/>
              </a:rPr>
              <a:t> PHP </a:t>
            </a:r>
          </a:p>
          <a:p>
            <a:pPr marL="647700" lvl="1" indent="-323850" algn="l">
              <a:lnSpc>
                <a:spcPts val="3600"/>
              </a:lnSpc>
              <a:buFont typeface="Arial"/>
              <a:buChar char="•"/>
            </a:pPr>
            <a:r>
              <a:rPr lang="en-US" sz="3000" dirty="0" err="1">
                <a:solidFill>
                  <a:srgbClr val="123586"/>
                </a:solidFill>
                <a:latin typeface="Open Sans"/>
                <a:ea typeface="Open Sans"/>
                <a:cs typeface="Open Sans"/>
                <a:sym typeface="Open Sans"/>
              </a:rPr>
              <a:t>CodeIgnter</a:t>
            </a:r>
            <a:r>
              <a:rPr lang="en-US" sz="3000" dirty="0">
                <a:solidFill>
                  <a:srgbClr val="123586"/>
                </a:solidFill>
                <a:latin typeface="Open Sans"/>
                <a:ea typeface="Open Sans"/>
                <a:cs typeface="Open Sans"/>
                <a:sym typeface="Open Sans"/>
              </a:rPr>
              <a:t> </a:t>
            </a:r>
            <a:r>
              <a:rPr lang="en-US" sz="3000" dirty="0" smtClean="0">
                <a:solidFill>
                  <a:srgbClr val="123586"/>
                </a:solidFill>
                <a:latin typeface="Open Sans"/>
                <a:ea typeface="Open Sans"/>
                <a:cs typeface="Open Sans"/>
                <a:sym typeface="Open Sans"/>
              </a:rPr>
              <a:t>Framework</a:t>
            </a:r>
            <a:endParaRPr lang="en-US" sz="3000" dirty="0">
              <a:solidFill>
                <a:srgbClr val="123586"/>
              </a:solidFill>
              <a:latin typeface="Open Sans"/>
              <a:ea typeface="Open Sans"/>
              <a:cs typeface="Open Sans"/>
              <a:sym typeface="Open Sans"/>
            </a:endParaRPr>
          </a:p>
          <a:p>
            <a:pPr marL="647700" lvl="1" indent="-323850" algn="l">
              <a:lnSpc>
                <a:spcPts val="3600"/>
              </a:lnSpc>
              <a:buFont typeface="Arial"/>
              <a:buChar char="•"/>
            </a:pPr>
            <a:r>
              <a:rPr lang="en-US" sz="3000" dirty="0" err="1">
                <a:solidFill>
                  <a:srgbClr val="123586"/>
                </a:solidFill>
                <a:latin typeface="Open Sans"/>
                <a:ea typeface="Open Sans"/>
                <a:cs typeface="Open Sans"/>
                <a:sym typeface="Open Sans"/>
              </a:rPr>
              <a:t>Mô</a:t>
            </a:r>
            <a:r>
              <a:rPr lang="en-US" sz="3000" dirty="0">
                <a:solidFill>
                  <a:srgbClr val="123586"/>
                </a:solidFill>
                <a:latin typeface="Open Sans"/>
                <a:ea typeface="Open Sans"/>
                <a:cs typeface="Open Sans"/>
                <a:sym typeface="Open Sans"/>
              </a:rPr>
              <a:t> </a:t>
            </a:r>
            <a:r>
              <a:rPr lang="en-US" sz="3000" dirty="0" err="1">
                <a:solidFill>
                  <a:srgbClr val="123586"/>
                </a:solidFill>
                <a:latin typeface="Open Sans"/>
                <a:ea typeface="Open Sans"/>
                <a:cs typeface="Open Sans"/>
                <a:sym typeface="Open Sans"/>
              </a:rPr>
              <a:t>hình</a:t>
            </a:r>
            <a:r>
              <a:rPr lang="en-US" sz="3000" dirty="0">
                <a:solidFill>
                  <a:srgbClr val="123586"/>
                </a:solidFill>
                <a:latin typeface="Open Sans"/>
                <a:ea typeface="Open Sans"/>
                <a:cs typeface="Open Sans"/>
                <a:sym typeface="Open Sans"/>
              </a:rPr>
              <a:t> MVC</a:t>
            </a:r>
          </a:p>
        </p:txBody>
      </p:sp>
      <p:sp>
        <p:nvSpPr>
          <p:cNvPr id="28" name="TextBox 28"/>
          <p:cNvSpPr txBox="1"/>
          <p:nvPr/>
        </p:nvSpPr>
        <p:spPr>
          <a:xfrm>
            <a:off x="12165559" y="5291689"/>
            <a:ext cx="4914893" cy="1828800"/>
          </a:xfrm>
          <a:prstGeom prst="rect">
            <a:avLst/>
          </a:prstGeom>
        </p:spPr>
        <p:txBody>
          <a:bodyPr lIns="0" tIns="0" rIns="0" bIns="0" rtlCol="0" anchor="t">
            <a:spAutoFit/>
          </a:bodyPr>
          <a:lstStyle/>
          <a:p>
            <a:pPr marL="647700" lvl="1" indent="-323850" algn="l">
              <a:lnSpc>
                <a:spcPts val="3600"/>
              </a:lnSpc>
              <a:buFont typeface="Arial"/>
              <a:buChar char="•"/>
            </a:pPr>
            <a:r>
              <a:rPr lang="en-US" sz="3000">
                <a:solidFill>
                  <a:srgbClr val="123586"/>
                </a:solidFill>
                <a:latin typeface="Open Sans"/>
                <a:ea typeface="Open Sans"/>
                <a:cs typeface="Open Sans"/>
                <a:sym typeface="Open Sans"/>
              </a:rPr>
              <a:t>Quy trình đặt phòng và thanh toán trực tuyến</a:t>
            </a:r>
          </a:p>
          <a:p>
            <a:pPr marL="647700" lvl="1" indent="-323850" algn="l">
              <a:lnSpc>
                <a:spcPts val="3600"/>
              </a:lnSpc>
              <a:buFont typeface="Arial"/>
              <a:buChar char="•"/>
            </a:pPr>
            <a:r>
              <a:rPr lang="en-US" sz="3000">
                <a:solidFill>
                  <a:srgbClr val="123586"/>
                </a:solidFill>
                <a:latin typeface="Open Sans"/>
                <a:ea typeface="Open Sans"/>
                <a:cs typeface="Open Sans"/>
                <a:sym typeface="Open Sans"/>
              </a:rPr>
              <a:t>Nghiệp vụ quản lý khách sạn</a:t>
            </a:r>
          </a:p>
        </p:txBody>
      </p:sp>
      <p:sp>
        <p:nvSpPr>
          <p:cNvPr id="29" name="Freeform 29"/>
          <p:cNvSpPr/>
          <p:nvPr/>
        </p:nvSpPr>
        <p:spPr>
          <a:xfrm flipH="1" flipV="1">
            <a:off x="11352237" y="-3986669"/>
            <a:ext cx="7618278" cy="7618278"/>
          </a:xfrm>
          <a:custGeom>
            <a:avLst/>
            <a:gdLst/>
            <a:ahLst/>
            <a:cxnLst/>
            <a:rect l="l" t="t" r="r" b="b"/>
            <a:pathLst>
              <a:path w="7618278" h="7618278">
                <a:moveTo>
                  <a:pt x="7618278" y="7618278"/>
                </a:moveTo>
                <a:lnTo>
                  <a:pt x="0" y="7618278"/>
                </a:lnTo>
                <a:lnTo>
                  <a:pt x="0" y="0"/>
                </a:lnTo>
                <a:lnTo>
                  <a:pt x="7618278" y="0"/>
                </a:lnTo>
                <a:lnTo>
                  <a:pt x="7618278" y="7618278"/>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30" name="Group 30"/>
          <p:cNvGrpSpPr/>
          <p:nvPr/>
        </p:nvGrpSpPr>
        <p:grpSpPr>
          <a:xfrm>
            <a:off x="0" y="9850078"/>
            <a:ext cx="18288000" cy="436922"/>
            <a:chOff x="0" y="0"/>
            <a:chExt cx="4816593" cy="115074"/>
          </a:xfrm>
        </p:grpSpPr>
        <p:sp>
          <p:nvSpPr>
            <p:cNvPr id="31" name="Freeform 31"/>
            <p:cNvSpPr/>
            <p:nvPr/>
          </p:nvSpPr>
          <p:spPr>
            <a:xfrm>
              <a:off x="0" y="0"/>
              <a:ext cx="4816592" cy="115074"/>
            </a:xfrm>
            <a:custGeom>
              <a:avLst/>
              <a:gdLst/>
              <a:ahLst/>
              <a:cxnLst/>
              <a:rect l="l" t="t" r="r" b="b"/>
              <a:pathLst>
                <a:path w="4816592" h="115074">
                  <a:moveTo>
                    <a:pt x="0" y="0"/>
                  </a:moveTo>
                  <a:lnTo>
                    <a:pt x="4816592" y="0"/>
                  </a:lnTo>
                  <a:lnTo>
                    <a:pt x="4816592" y="115074"/>
                  </a:lnTo>
                  <a:lnTo>
                    <a:pt x="0" y="115074"/>
                  </a:lnTo>
                  <a:close/>
                </a:path>
              </a:pathLst>
            </a:custGeom>
            <a:solidFill>
              <a:srgbClr val="123586"/>
            </a:solidFill>
          </p:spPr>
        </p:sp>
        <p:sp>
          <p:nvSpPr>
            <p:cNvPr id="32" name="TextBox 32"/>
            <p:cNvSpPr txBox="1"/>
            <p:nvPr/>
          </p:nvSpPr>
          <p:spPr>
            <a:xfrm>
              <a:off x="0" y="-38100"/>
              <a:ext cx="4816593" cy="153174"/>
            </a:xfrm>
            <a:prstGeom prst="rect">
              <a:avLst/>
            </a:prstGeom>
          </p:spPr>
          <p:txBody>
            <a:bodyPr lIns="50800" tIns="50800" rIns="50800" bIns="50800" rtlCol="0" anchor="ctr"/>
            <a:lstStyle/>
            <a:p>
              <a:pPr algn="ctr">
                <a:lnSpc>
                  <a:spcPts val="2939"/>
                </a:lnSpc>
              </a:pPr>
              <a:endParaRPr/>
            </a:p>
          </p:txBody>
        </p:sp>
      </p:grpSp>
      <p:grpSp>
        <p:nvGrpSpPr>
          <p:cNvPr id="33" name="Group 33"/>
          <p:cNvGrpSpPr/>
          <p:nvPr/>
        </p:nvGrpSpPr>
        <p:grpSpPr>
          <a:xfrm>
            <a:off x="0" y="10068119"/>
            <a:ext cx="18288000" cy="218881"/>
            <a:chOff x="0" y="0"/>
            <a:chExt cx="4816593" cy="57648"/>
          </a:xfrm>
        </p:grpSpPr>
        <p:sp>
          <p:nvSpPr>
            <p:cNvPr id="34" name="Freeform 34"/>
            <p:cNvSpPr/>
            <p:nvPr/>
          </p:nvSpPr>
          <p:spPr>
            <a:xfrm>
              <a:off x="0" y="0"/>
              <a:ext cx="4816592" cy="57648"/>
            </a:xfrm>
            <a:custGeom>
              <a:avLst/>
              <a:gdLst/>
              <a:ahLst/>
              <a:cxnLst/>
              <a:rect l="l" t="t" r="r" b="b"/>
              <a:pathLst>
                <a:path w="4816592" h="57648">
                  <a:moveTo>
                    <a:pt x="0" y="0"/>
                  </a:moveTo>
                  <a:lnTo>
                    <a:pt x="4816592" y="0"/>
                  </a:lnTo>
                  <a:lnTo>
                    <a:pt x="4816592" y="57648"/>
                  </a:lnTo>
                  <a:lnTo>
                    <a:pt x="0" y="57648"/>
                  </a:lnTo>
                  <a:close/>
                </a:path>
              </a:pathLst>
            </a:custGeom>
            <a:solidFill>
              <a:srgbClr val="517DED"/>
            </a:solidFill>
          </p:spPr>
        </p:sp>
        <p:sp>
          <p:nvSpPr>
            <p:cNvPr id="35" name="TextBox 35"/>
            <p:cNvSpPr txBox="1"/>
            <p:nvPr/>
          </p:nvSpPr>
          <p:spPr>
            <a:xfrm>
              <a:off x="0" y="-38100"/>
              <a:ext cx="4816593" cy="95748"/>
            </a:xfrm>
            <a:prstGeom prst="rect">
              <a:avLst/>
            </a:prstGeom>
          </p:spPr>
          <p:txBody>
            <a:bodyPr lIns="50800" tIns="50800" rIns="50800" bIns="50800" rtlCol="0" anchor="ctr"/>
            <a:lstStyle/>
            <a:p>
              <a:pPr algn="ctr">
                <a:lnSpc>
                  <a:spcPts val="2939"/>
                </a:lnSpc>
              </a:pPr>
              <a:endParaRPr/>
            </a:p>
          </p:txBody>
        </p:sp>
      </p:grpSp>
      <p:sp>
        <p:nvSpPr>
          <p:cNvPr id="36" name="AutoShape 36"/>
          <p:cNvSpPr/>
          <p:nvPr/>
        </p:nvSpPr>
        <p:spPr>
          <a:xfrm>
            <a:off x="2813116" y="2810652"/>
            <a:ext cx="6065087" cy="0"/>
          </a:xfrm>
          <a:prstGeom prst="line">
            <a:avLst/>
          </a:prstGeom>
          <a:ln w="38100" cap="flat">
            <a:solidFill>
              <a:srgbClr val="DB5340"/>
            </a:solidFill>
            <a:prstDash val="solid"/>
            <a:headEnd type="none" w="sm" len="sm"/>
            <a:tailEnd type="none" w="sm" len="sm"/>
          </a:ln>
        </p:spPr>
      </p:sp>
      <p:grpSp>
        <p:nvGrpSpPr>
          <p:cNvPr id="37" name="Group 37"/>
          <p:cNvGrpSpPr/>
          <p:nvPr/>
        </p:nvGrpSpPr>
        <p:grpSpPr>
          <a:xfrm>
            <a:off x="16731867" y="2761587"/>
            <a:ext cx="1289121" cy="128912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39" name="TextBox 39"/>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4/5</a:t>
              </a:r>
            </a:p>
          </p:txBody>
        </p:sp>
      </p:grpSp>
      <p:grpSp>
        <p:nvGrpSpPr>
          <p:cNvPr id="40" name="Group 40"/>
          <p:cNvGrpSpPr/>
          <p:nvPr/>
        </p:nvGrpSpPr>
        <p:grpSpPr>
          <a:xfrm>
            <a:off x="-459221" y="-177530"/>
            <a:ext cx="9603221" cy="1917242"/>
            <a:chOff x="0" y="0"/>
            <a:chExt cx="12804294" cy="2556323"/>
          </a:xfrm>
        </p:grpSpPr>
        <p:grpSp>
          <p:nvGrpSpPr>
            <p:cNvPr id="41" name="Group 41"/>
            <p:cNvGrpSpPr/>
            <p:nvPr/>
          </p:nvGrpSpPr>
          <p:grpSpPr>
            <a:xfrm>
              <a:off x="0" y="0"/>
              <a:ext cx="2638157" cy="2556323"/>
              <a:chOff x="0" y="0"/>
              <a:chExt cx="2756004" cy="2670514"/>
            </a:xfrm>
          </p:grpSpPr>
          <p:sp>
            <p:nvSpPr>
              <p:cNvPr id="42" name="Freeform 42"/>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43" name="Freeform 43"/>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sp>
          <p:nvSpPr>
            <p:cNvPr id="44" name="TextBox 44"/>
            <p:cNvSpPr txBox="1"/>
            <p:nvPr/>
          </p:nvSpPr>
          <p:spPr>
            <a:xfrm>
              <a:off x="1319079" y="642554"/>
              <a:ext cx="558989" cy="1261691"/>
            </a:xfrm>
            <a:prstGeom prst="rect">
              <a:avLst/>
            </a:prstGeom>
          </p:spPr>
          <p:txBody>
            <a:bodyPr lIns="0" tIns="0" rIns="0" bIns="0" rtlCol="0" anchor="t">
              <a:spAutoFit/>
            </a:bodyPr>
            <a:lstStyle/>
            <a:p>
              <a:pPr algn="l">
                <a:lnSpc>
                  <a:spcPts val="7466"/>
                </a:lnSpc>
              </a:pPr>
              <a:r>
                <a:rPr lang="en-US" sz="6222" b="1">
                  <a:solidFill>
                    <a:srgbClr val="FFFFFF"/>
                  </a:solidFill>
                  <a:latin typeface="Eastman Grotesque Bold"/>
                  <a:ea typeface="Eastman Grotesque Bold"/>
                  <a:cs typeface="Eastman Grotesque Bold"/>
                  <a:sym typeface="Eastman Grotesque Bold"/>
                </a:rPr>
                <a:t>I</a:t>
              </a:r>
            </a:p>
          </p:txBody>
        </p:sp>
        <p:grpSp>
          <p:nvGrpSpPr>
            <p:cNvPr id="45" name="Group 45"/>
            <p:cNvGrpSpPr/>
            <p:nvPr/>
          </p:nvGrpSpPr>
          <p:grpSpPr>
            <a:xfrm>
              <a:off x="1598573" y="226585"/>
              <a:ext cx="10318966" cy="2090659"/>
              <a:chOff x="0" y="0"/>
              <a:chExt cx="6811298" cy="1379993"/>
            </a:xfrm>
          </p:grpSpPr>
          <p:sp>
            <p:nvSpPr>
              <p:cNvPr id="46" name="Freeform 46"/>
              <p:cNvSpPr/>
              <p:nvPr/>
            </p:nvSpPr>
            <p:spPr>
              <a:xfrm>
                <a:off x="0" y="0"/>
                <a:ext cx="6811298" cy="1379993"/>
              </a:xfrm>
              <a:custGeom>
                <a:avLst/>
                <a:gdLst/>
                <a:ahLst/>
                <a:cxnLst/>
                <a:rect l="l" t="t" r="r" b="b"/>
                <a:pathLst>
                  <a:path w="6811298" h="1379993">
                    <a:moveTo>
                      <a:pt x="580216" y="0"/>
                    </a:moveTo>
                    <a:lnTo>
                      <a:pt x="6231082" y="0"/>
                    </a:lnTo>
                    <a:cubicBezTo>
                      <a:pt x="6384965" y="0"/>
                      <a:pt x="6532545" y="61130"/>
                      <a:pt x="6641357" y="169941"/>
                    </a:cubicBezTo>
                    <a:cubicBezTo>
                      <a:pt x="6750169" y="278753"/>
                      <a:pt x="6811298" y="426333"/>
                      <a:pt x="6811298" y="580216"/>
                    </a:cubicBezTo>
                    <a:lnTo>
                      <a:pt x="6811298" y="799777"/>
                    </a:lnTo>
                    <a:cubicBezTo>
                      <a:pt x="6811298" y="953660"/>
                      <a:pt x="6750169" y="1101240"/>
                      <a:pt x="6641357" y="1210051"/>
                    </a:cubicBezTo>
                    <a:cubicBezTo>
                      <a:pt x="6532545" y="1318863"/>
                      <a:pt x="6384965" y="1379993"/>
                      <a:pt x="6231082" y="1379993"/>
                    </a:cubicBezTo>
                    <a:lnTo>
                      <a:pt x="580216" y="1379993"/>
                    </a:lnTo>
                    <a:cubicBezTo>
                      <a:pt x="426333" y="1379993"/>
                      <a:pt x="278753" y="1318863"/>
                      <a:pt x="169941" y="1210051"/>
                    </a:cubicBezTo>
                    <a:cubicBezTo>
                      <a:pt x="61130" y="1101240"/>
                      <a:pt x="0" y="953660"/>
                      <a:pt x="0" y="799777"/>
                    </a:cubicBezTo>
                    <a:lnTo>
                      <a:pt x="0" y="580216"/>
                    </a:lnTo>
                    <a:cubicBezTo>
                      <a:pt x="0" y="426333"/>
                      <a:pt x="61130" y="278753"/>
                      <a:pt x="169941" y="169941"/>
                    </a:cubicBezTo>
                    <a:cubicBezTo>
                      <a:pt x="278753" y="61130"/>
                      <a:pt x="426333" y="0"/>
                      <a:pt x="580216" y="0"/>
                    </a:cubicBezTo>
                    <a:close/>
                  </a:path>
                </a:pathLst>
              </a:custGeom>
              <a:solidFill>
                <a:srgbClr val="000000">
                  <a:alpha val="0"/>
                </a:srgbClr>
              </a:solidFill>
              <a:ln w="95250" cap="rnd">
                <a:solidFill>
                  <a:srgbClr val="123586"/>
                </a:solidFill>
                <a:prstDash val="solid"/>
                <a:round/>
              </a:ln>
            </p:spPr>
          </p:sp>
          <p:sp>
            <p:nvSpPr>
              <p:cNvPr id="47" name="TextBox 47"/>
              <p:cNvSpPr txBox="1"/>
              <p:nvPr/>
            </p:nvSpPr>
            <p:spPr>
              <a:xfrm>
                <a:off x="0" y="-47625"/>
                <a:ext cx="6811298" cy="1427618"/>
              </a:xfrm>
              <a:prstGeom prst="rect">
                <a:avLst/>
              </a:prstGeom>
            </p:spPr>
            <p:txBody>
              <a:bodyPr lIns="0" tIns="0" rIns="0" bIns="0" rtlCol="0" anchor="ctr"/>
              <a:lstStyle/>
              <a:p>
                <a:pPr algn="l">
                  <a:lnSpc>
                    <a:spcPts val="6479"/>
                  </a:lnSpc>
                </a:pPr>
                <a:endParaRPr/>
              </a:p>
            </p:txBody>
          </p:sp>
        </p:grpSp>
        <p:sp>
          <p:nvSpPr>
            <p:cNvPr id="48" name="TextBox 48"/>
            <p:cNvSpPr txBox="1"/>
            <p:nvPr/>
          </p:nvSpPr>
          <p:spPr>
            <a:xfrm>
              <a:off x="2895514" y="837065"/>
              <a:ext cx="9908781" cy="1067179"/>
            </a:xfrm>
            <a:prstGeom prst="rect">
              <a:avLst/>
            </a:prstGeom>
          </p:spPr>
          <p:txBody>
            <a:bodyPr lIns="0" tIns="0" rIns="0" bIns="0" rtlCol="0" anchor="t">
              <a:spAutoFit/>
            </a:bodyPr>
            <a:lstStyle/>
            <a:p>
              <a:pPr marL="0" lvl="0" indent="0" algn="l">
                <a:lnSpc>
                  <a:spcPts val="6317"/>
                </a:lnSpc>
                <a:spcBef>
                  <a:spcPct val="0"/>
                </a:spcBef>
              </a:pPr>
              <a:r>
                <a:rPr lang="en-US" sz="5264" b="1" u="none" strike="noStrike">
                  <a:solidFill>
                    <a:srgbClr val="123586"/>
                  </a:solidFill>
                  <a:latin typeface="Eastman Grotesque Bold"/>
                  <a:ea typeface="Eastman Grotesque Bold"/>
                  <a:cs typeface="Eastman Grotesque Bold"/>
                  <a:sym typeface="Eastman Grotesque Bold"/>
                </a:rPr>
                <a:t>TỔNG QUAN ĐỀ TÀI</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838112" y="-303051"/>
            <a:ext cx="7618278" cy="7618278"/>
          </a:xfrm>
          <a:custGeom>
            <a:avLst/>
            <a:gdLst/>
            <a:ahLst/>
            <a:cxnLst/>
            <a:rect l="l" t="t" r="r" b="b"/>
            <a:pathLst>
              <a:path w="7618278" h="7618278">
                <a:moveTo>
                  <a:pt x="7618278" y="7618278"/>
                </a:moveTo>
                <a:lnTo>
                  <a:pt x="0" y="7618278"/>
                </a:lnTo>
                <a:lnTo>
                  <a:pt x="0" y="0"/>
                </a:lnTo>
                <a:lnTo>
                  <a:pt x="7618278" y="0"/>
                </a:lnTo>
                <a:lnTo>
                  <a:pt x="7618278" y="7618278"/>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3" name="Group 3"/>
          <p:cNvGrpSpPr/>
          <p:nvPr/>
        </p:nvGrpSpPr>
        <p:grpSpPr>
          <a:xfrm>
            <a:off x="1747346" y="1825355"/>
            <a:ext cx="8008793" cy="1457041"/>
            <a:chOff x="0" y="0"/>
            <a:chExt cx="10678391" cy="1942721"/>
          </a:xfrm>
        </p:grpSpPr>
        <p:grpSp>
          <p:nvGrpSpPr>
            <p:cNvPr id="4" name="Group 4"/>
            <p:cNvGrpSpPr/>
            <p:nvPr/>
          </p:nvGrpSpPr>
          <p:grpSpPr>
            <a:xfrm>
              <a:off x="0" y="0"/>
              <a:ext cx="1783220" cy="1555916"/>
              <a:chOff x="0" y="0"/>
              <a:chExt cx="931542" cy="812800"/>
            </a:xfrm>
          </p:grpSpPr>
          <p:sp>
            <p:nvSpPr>
              <p:cNvPr id="5" name="Freeform 5"/>
              <p:cNvSpPr/>
              <p:nvPr/>
            </p:nvSpPr>
            <p:spPr>
              <a:xfrm>
                <a:off x="0" y="0"/>
                <a:ext cx="931542" cy="812800"/>
              </a:xfrm>
              <a:custGeom>
                <a:avLst/>
                <a:gdLst/>
                <a:ahLst/>
                <a:cxnLst/>
                <a:rect l="l" t="t" r="r" b="b"/>
                <a:pathLst>
                  <a:path w="931542" h="812800">
                    <a:moveTo>
                      <a:pt x="465771" y="0"/>
                    </a:moveTo>
                    <a:cubicBezTo>
                      <a:pt x="208533" y="0"/>
                      <a:pt x="0" y="181951"/>
                      <a:pt x="0" y="406400"/>
                    </a:cubicBezTo>
                    <a:cubicBezTo>
                      <a:pt x="0" y="630849"/>
                      <a:pt x="208533" y="812800"/>
                      <a:pt x="465771" y="812800"/>
                    </a:cubicBezTo>
                    <a:cubicBezTo>
                      <a:pt x="723009" y="812800"/>
                      <a:pt x="931542" y="630849"/>
                      <a:pt x="931542" y="406400"/>
                    </a:cubicBezTo>
                    <a:cubicBezTo>
                      <a:pt x="931542" y="181951"/>
                      <a:pt x="723009" y="0"/>
                      <a:pt x="465771" y="0"/>
                    </a:cubicBezTo>
                    <a:close/>
                  </a:path>
                </a:pathLst>
              </a:custGeom>
              <a:solidFill>
                <a:srgbClr val="F9CA78"/>
              </a:solidFill>
              <a:ln cap="sq">
                <a:noFill/>
                <a:prstDash val="solid"/>
                <a:miter/>
              </a:ln>
            </p:spPr>
          </p:sp>
          <p:sp>
            <p:nvSpPr>
              <p:cNvPr id="6" name="TextBox 6"/>
              <p:cNvSpPr txBox="1"/>
              <p:nvPr/>
            </p:nvSpPr>
            <p:spPr>
              <a:xfrm>
                <a:off x="87332" y="19050"/>
                <a:ext cx="756878" cy="717550"/>
              </a:xfrm>
              <a:prstGeom prst="rect">
                <a:avLst/>
              </a:prstGeom>
            </p:spPr>
            <p:txBody>
              <a:bodyPr lIns="50800" tIns="50800" rIns="50800" bIns="50800" rtlCol="0" anchor="ctr"/>
              <a:lstStyle/>
              <a:p>
                <a:pPr algn="ctr">
                  <a:lnSpc>
                    <a:spcPts val="4899"/>
                  </a:lnSpc>
                </a:pPr>
                <a:r>
                  <a:rPr lang="en-US" sz="3499" b="1">
                    <a:solidFill>
                      <a:srgbClr val="123586"/>
                    </a:solidFill>
                    <a:latin typeface="Open Sans Bold"/>
                    <a:ea typeface="Open Sans Bold"/>
                    <a:cs typeface="Open Sans Bold"/>
                    <a:sym typeface="Open Sans Bold"/>
                  </a:rPr>
                  <a:t>4</a:t>
                </a:r>
              </a:p>
            </p:txBody>
          </p:sp>
        </p:grpSp>
        <p:sp>
          <p:nvSpPr>
            <p:cNvPr id="7" name="TextBox 7"/>
            <p:cNvSpPr txBox="1"/>
            <p:nvPr/>
          </p:nvSpPr>
          <p:spPr>
            <a:xfrm>
              <a:off x="1783220" y="295358"/>
              <a:ext cx="8895171" cy="946150"/>
            </a:xfrm>
            <a:prstGeom prst="rect">
              <a:avLst/>
            </a:prstGeom>
          </p:spPr>
          <p:txBody>
            <a:bodyPr lIns="0" tIns="0" rIns="0" bIns="0" rtlCol="0" anchor="t">
              <a:spAutoFit/>
            </a:bodyPr>
            <a:lstStyle/>
            <a:p>
              <a:pPr algn="l">
                <a:lnSpc>
                  <a:spcPts val="5400"/>
                </a:lnSpc>
              </a:pPr>
              <a:r>
                <a:rPr lang="en-US" sz="4500" b="1">
                  <a:solidFill>
                    <a:srgbClr val="123586"/>
                  </a:solidFill>
                  <a:latin typeface="Eastman Grotesque Bold"/>
                  <a:ea typeface="Eastman Grotesque Bold"/>
                  <a:cs typeface="Eastman Grotesque Bold"/>
                  <a:sym typeface="Eastman Grotesque Bold"/>
                </a:rPr>
                <a:t> Phương pháp thực hiện</a:t>
              </a:r>
            </a:p>
          </p:txBody>
        </p:sp>
      </p:grpSp>
      <p:sp>
        <p:nvSpPr>
          <p:cNvPr id="8" name="TextBox 8"/>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7</a:t>
            </a:r>
          </a:p>
        </p:txBody>
      </p:sp>
      <p:grpSp>
        <p:nvGrpSpPr>
          <p:cNvPr id="9" name="Group 9"/>
          <p:cNvGrpSpPr/>
          <p:nvPr/>
        </p:nvGrpSpPr>
        <p:grpSpPr>
          <a:xfrm>
            <a:off x="574281" y="4155590"/>
            <a:ext cx="6680037" cy="4209751"/>
            <a:chOff x="0" y="0"/>
            <a:chExt cx="1515745" cy="955220"/>
          </a:xfrm>
        </p:grpSpPr>
        <p:sp>
          <p:nvSpPr>
            <p:cNvPr id="10" name="Freeform 10"/>
            <p:cNvSpPr/>
            <p:nvPr/>
          </p:nvSpPr>
          <p:spPr>
            <a:xfrm>
              <a:off x="0" y="0"/>
              <a:ext cx="1515745" cy="955220"/>
            </a:xfrm>
            <a:custGeom>
              <a:avLst/>
              <a:gdLst/>
              <a:ahLst/>
              <a:cxnLst/>
              <a:rect l="l" t="t" r="r" b="b"/>
              <a:pathLst>
                <a:path w="1515745" h="955220">
                  <a:moveTo>
                    <a:pt x="0" y="0"/>
                  </a:moveTo>
                  <a:lnTo>
                    <a:pt x="1515745" y="0"/>
                  </a:lnTo>
                  <a:lnTo>
                    <a:pt x="1515745" y="955220"/>
                  </a:lnTo>
                  <a:lnTo>
                    <a:pt x="0" y="955220"/>
                  </a:lnTo>
                  <a:close/>
                </a:path>
              </a:pathLst>
            </a:custGeom>
            <a:solidFill>
              <a:srgbClr val="123586"/>
            </a:solidFill>
          </p:spPr>
        </p:sp>
        <p:sp>
          <p:nvSpPr>
            <p:cNvPr id="11" name="TextBox 11"/>
            <p:cNvSpPr txBox="1"/>
            <p:nvPr/>
          </p:nvSpPr>
          <p:spPr>
            <a:xfrm>
              <a:off x="0" y="-38100"/>
              <a:ext cx="1515745" cy="993320"/>
            </a:xfrm>
            <a:prstGeom prst="rect">
              <a:avLst/>
            </a:prstGeom>
          </p:spPr>
          <p:txBody>
            <a:bodyPr lIns="58964" tIns="58964" rIns="58964" bIns="58964" rtlCol="0" anchor="ctr"/>
            <a:lstStyle/>
            <a:p>
              <a:pPr algn="ctr">
                <a:lnSpc>
                  <a:spcPts val="2939"/>
                </a:lnSpc>
              </a:pPr>
              <a:endParaRPr/>
            </a:p>
          </p:txBody>
        </p:sp>
      </p:grpSp>
      <p:grpSp>
        <p:nvGrpSpPr>
          <p:cNvPr id="12" name="Group 12"/>
          <p:cNvGrpSpPr/>
          <p:nvPr/>
        </p:nvGrpSpPr>
        <p:grpSpPr>
          <a:xfrm>
            <a:off x="7459862" y="4155590"/>
            <a:ext cx="6680037" cy="4209751"/>
            <a:chOff x="0" y="0"/>
            <a:chExt cx="1515745" cy="955220"/>
          </a:xfrm>
        </p:grpSpPr>
        <p:sp>
          <p:nvSpPr>
            <p:cNvPr id="13" name="Freeform 13"/>
            <p:cNvSpPr/>
            <p:nvPr/>
          </p:nvSpPr>
          <p:spPr>
            <a:xfrm>
              <a:off x="0" y="0"/>
              <a:ext cx="1515745" cy="955220"/>
            </a:xfrm>
            <a:custGeom>
              <a:avLst/>
              <a:gdLst/>
              <a:ahLst/>
              <a:cxnLst/>
              <a:rect l="l" t="t" r="r" b="b"/>
              <a:pathLst>
                <a:path w="1515745" h="955220">
                  <a:moveTo>
                    <a:pt x="0" y="0"/>
                  </a:moveTo>
                  <a:lnTo>
                    <a:pt x="1515745" y="0"/>
                  </a:lnTo>
                  <a:lnTo>
                    <a:pt x="1515745" y="955220"/>
                  </a:lnTo>
                  <a:lnTo>
                    <a:pt x="0" y="955220"/>
                  </a:lnTo>
                  <a:close/>
                </a:path>
              </a:pathLst>
            </a:custGeom>
            <a:solidFill>
              <a:srgbClr val="517DED"/>
            </a:solidFill>
          </p:spPr>
        </p:sp>
        <p:sp>
          <p:nvSpPr>
            <p:cNvPr id="14" name="TextBox 14"/>
            <p:cNvSpPr txBox="1"/>
            <p:nvPr/>
          </p:nvSpPr>
          <p:spPr>
            <a:xfrm>
              <a:off x="0" y="-38100"/>
              <a:ext cx="1515745" cy="993320"/>
            </a:xfrm>
            <a:prstGeom prst="rect">
              <a:avLst/>
            </a:prstGeom>
          </p:spPr>
          <p:txBody>
            <a:bodyPr lIns="58964" tIns="58964" rIns="58964" bIns="58964" rtlCol="0" anchor="ctr"/>
            <a:lstStyle/>
            <a:p>
              <a:pPr algn="ctr">
                <a:lnSpc>
                  <a:spcPts val="2939"/>
                </a:lnSpc>
              </a:pPr>
              <a:endParaRPr/>
            </a:p>
          </p:txBody>
        </p:sp>
      </p:grpSp>
      <p:grpSp>
        <p:nvGrpSpPr>
          <p:cNvPr id="15" name="Group 15"/>
          <p:cNvGrpSpPr/>
          <p:nvPr/>
        </p:nvGrpSpPr>
        <p:grpSpPr>
          <a:xfrm>
            <a:off x="1205698" y="3610132"/>
            <a:ext cx="5315650" cy="1090915"/>
            <a:chOff x="0" y="0"/>
            <a:chExt cx="1400007" cy="287319"/>
          </a:xfrm>
        </p:grpSpPr>
        <p:sp>
          <p:nvSpPr>
            <p:cNvPr id="16" name="Freeform 16"/>
            <p:cNvSpPr/>
            <p:nvPr/>
          </p:nvSpPr>
          <p:spPr>
            <a:xfrm>
              <a:off x="0" y="0"/>
              <a:ext cx="1400007" cy="287319"/>
            </a:xfrm>
            <a:custGeom>
              <a:avLst/>
              <a:gdLst/>
              <a:ahLst/>
              <a:cxnLst/>
              <a:rect l="l" t="t" r="r" b="b"/>
              <a:pathLst>
                <a:path w="1400007" h="287319">
                  <a:moveTo>
                    <a:pt x="34955" y="0"/>
                  </a:moveTo>
                  <a:lnTo>
                    <a:pt x="1365052" y="0"/>
                  </a:lnTo>
                  <a:cubicBezTo>
                    <a:pt x="1374323" y="0"/>
                    <a:pt x="1383213" y="3683"/>
                    <a:pt x="1389769" y="10238"/>
                  </a:cubicBezTo>
                  <a:cubicBezTo>
                    <a:pt x="1396324" y="16793"/>
                    <a:pt x="1400007" y="25684"/>
                    <a:pt x="1400007" y="34955"/>
                  </a:cubicBezTo>
                  <a:lnTo>
                    <a:pt x="1400007" y="252365"/>
                  </a:lnTo>
                  <a:cubicBezTo>
                    <a:pt x="1400007" y="261635"/>
                    <a:pt x="1396324" y="270526"/>
                    <a:pt x="1389769" y="277081"/>
                  </a:cubicBezTo>
                  <a:cubicBezTo>
                    <a:pt x="1383213" y="283637"/>
                    <a:pt x="1374323" y="287319"/>
                    <a:pt x="1365052" y="287319"/>
                  </a:cubicBezTo>
                  <a:lnTo>
                    <a:pt x="34955" y="287319"/>
                  </a:lnTo>
                  <a:cubicBezTo>
                    <a:pt x="25684" y="287319"/>
                    <a:pt x="16793" y="283637"/>
                    <a:pt x="10238" y="277081"/>
                  </a:cubicBezTo>
                  <a:cubicBezTo>
                    <a:pt x="3683" y="270526"/>
                    <a:pt x="0" y="261635"/>
                    <a:pt x="0" y="252365"/>
                  </a:cubicBezTo>
                  <a:lnTo>
                    <a:pt x="0" y="34955"/>
                  </a:lnTo>
                  <a:cubicBezTo>
                    <a:pt x="0" y="25684"/>
                    <a:pt x="3683" y="16793"/>
                    <a:pt x="10238" y="10238"/>
                  </a:cubicBezTo>
                  <a:cubicBezTo>
                    <a:pt x="16793" y="3683"/>
                    <a:pt x="25684" y="0"/>
                    <a:pt x="34955" y="0"/>
                  </a:cubicBezTo>
                  <a:close/>
                </a:path>
              </a:pathLst>
            </a:custGeom>
            <a:solidFill>
              <a:srgbClr val="F9CA78"/>
            </a:solidFill>
            <a:ln w="38100" cap="rnd">
              <a:solidFill>
                <a:srgbClr val="F9CA78"/>
              </a:solidFill>
              <a:prstDash val="solid"/>
              <a:round/>
            </a:ln>
          </p:spPr>
        </p:sp>
        <p:sp>
          <p:nvSpPr>
            <p:cNvPr id="17" name="TextBox 17"/>
            <p:cNvSpPr txBox="1"/>
            <p:nvPr/>
          </p:nvSpPr>
          <p:spPr>
            <a:xfrm>
              <a:off x="0" y="-57150"/>
              <a:ext cx="1400007" cy="344469"/>
            </a:xfrm>
            <a:prstGeom prst="rect">
              <a:avLst/>
            </a:prstGeom>
          </p:spPr>
          <p:txBody>
            <a:bodyPr lIns="50800" tIns="50800" rIns="50800" bIns="50800" rtlCol="0" anchor="ctr"/>
            <a:lstStyle/>
            <a:p>
              <a:pPr algn="l">
                <a:lnSpc>
                  <a:spcPts val="4059"/>
                </a:lnSpc>
              </a:pPr>
              <a:r>
                <a:rPr lang="en-US" sz="2899" b="1">
                  <a:solidFill>
                    <a:srgbClr val="000000"/>
                  </a:solidFill>
                  <a:latin typeface="Open Sans Bold"/>
                  <a:ea typeface="Open Sans Bold"/>
                  <a:cs typeface="Open Sans Bold"/>
                  <a:sym typeface="Open Sans Bold"/>
                </a:rPr>
                <a:t>PHƯƠNG PHÁP LÝ THUYẾT</a:t>
              </a:r>
            </a:p>
          </p:txBody>
        </p:sp>
      </p:grpSp>
      <p:grpSp>
        <p:nvGrpSpPr>
          <p:cNvPr id="18" name="Group 18"/>
          <p:cNvGrpSpPr/>
          <p:nvPr/>
        </p:nvGrpSpPr>
        <p:grpSpPr>
          <a:xfrm>
            <a:off x="8045793" y="3610132"/>
            <a:ext cx="5859886" cy="1090915"/>
            <a:chOff x="0" y="0"/>
            <a:chExt cx="1543344" cy="287319"/>
          </a:xfrm>
        </p:grpSpPr>
        <p:sp>
          <p:nvSpPr>
            <p:cNvPr id="19" name="Freeform 19"/>
            <p:cNvSpPr/>
            <p:nvPr/>
          </p:nvSpPr>
          <p:spPr>
            <a:xfrm>
              <a:off x="0" y="0"/>
              <a:ext cx="1543344" cy="287319"/>
            </a:xfrm>
            <a:custGeom>
              <a:avLst/>
              <a:gdLst/>
              <a:ahLst/>
              <a:cxnLst/>
              <a:rect l="l" t="t" r="r" b="b"/>
              <a:pathLst>
                <a:path w="1543344" h="287319">
                  <a:moveTo>
                    <a:pt x="31708" y="0"/>
                  </a:moveTo>
                  <a:lnTo>
                    <a:pt x="1511636" y="0"/>
                  </a:lnTo>
                  <a:cubicBezTo>
                    <a:pt x="1529148" y="0"/>
                    <a:pt x="1543344" y="14196"/>
                    <a:pt x="1543344" y="31708"/>
                  </a:cubicBezTo>
                  <a:lnTo>
                    <a:pt x="1543344" y="255611"/>
                  </a:lnTo>
                  <a:cubicBezTo>
                    <a:pt x="1543344" y="264021"/>
                    <a:pt x="1540004" y="272086"/>
                    <a:pt x="1534057" y="278032"/>
                  </a:cubicBezTo>
                  <a:cubicBezTo>
                    <a:pt x="1528111" y="283979"/>
                    <a:pt x="1520046" y="287319"/>
                    <a:pt x="1511636" y="287319"/>
                  </a:cubicBezTo>
                  <a:lnTo>
                    <a:pt x="31708" y="287319"/>
                  </a:lnTo>
                  <a:cubicBezTo>
                    <a:pt x="14196" y="287319"/>
                    <a:pt x="0" y="273123"/>
                    <a:pt x="0" y="255611"/>
                  </a:cubicBezTo>
                  <a:lnTo>
                    <a:pt x="0" y="31708"/>
                  </a:lnTo>
                  <a:cubicBezTo>
                    <a:pt x="0" y="14196"/>
                    <a:pt x="14196" y="0"/>
                    <a:pt x="31708" y="0"/>
                  </a:cubicBezTo>
                  <a:close/>
                </a:path>
              </a:pathLst>
            </a:custGeom>
            <a:solidFill>
              <a:srgbClr val="F9CA78"/>
            </a:solidFill>
            <a:ln w="38100" cap="rnd">
              <a:solidFill>
                <a:srgbClr val="F9CA78"/>
              </a:solidFill>
              <a:prstDash val="solid"/>
              <a:round/>
            </a:ln>
          </p:spPr>
        </p:sp>
        <p:sp>
          <p:nvSpPr>
            <p:cNvPr id="20" name="TextBox 20"/>
            <p:cNvSpPr txBox="1"/>
            <p:nvPr/>
          </p:nvSpPr>
          <p:spPr>
            <a:xfrm>
              <a:off x="0" y="-57150"/>
              <a:ext cx="1543344" cy="344469"/>
            </a:xfrm>
            <a:prstGeom prst="rect">
              <a:avLst/>
            </a:prstGeom>
          </p:spPr>
          <p:txBody>
            <a:bodyPr lIns="50800" tIns="50800" rIns="50800" bIns="50800" rtlCol="0" anchor="ctr"/>
            <a:lstStyle/>
            <a:p>
              <a:pPr algn="l">
                <a:lnSpc>
                  <a:spcPts val="4059"/>
                </a:lnSpc>
              </a:pPr>
              <a:r>
                <a:rPr lang="en-US" sz="2899" b="1">
                  <a:solidFill>
                    <a:srgbClr val="000000"/>
                  </a:solidFill>
                  <a:latin typeface="Open Sans Bold"/>
                  <a:ea typeface="Open Sans Bold"/>
                  <a:cs typeface="Open Sans Bold"/>
                  <a:sym typeface="Open Sans Bold"/>
                </a:rPr>
                <a:t>PHƯƠNG PHÁP THỰC NGHIỆM</a:t>
              </a:r>
            </a:p>
          </p:txBody>
        </p:sp>
      </p:grpSp>
      <p:sp>
        <p:nvSpPr>
          <p:cNvPr id="21" name="AutoShape 21"/>
          <p:cNvSpPr/>
          <p:nvPr/>
        </p:nvSpPr>
        <p:spPr>
          <a:xfrm flipV="1">
            <a:off x="3202909" y="2810032"/>
            <a:ext cx="6286394" cy="0"/>
          </a:xfrm>
          <a:prstGeom prst="line">
            <a:avLst/>
          </a:prstGeom>
          <a:ln w="38100" cap="flat">
            <a:solidFill>
              <a:srgbClr val="DB5340"/>
            </a:solidFill>
            <a:prstDash val="solid"/>
            <a:headEnd type="none" w="sm" len="sm"/>
            <a:tailEnd type="none" w="sm" len="sm"/>
          </a:ln>
        </p:spPr>
      </p:sp>
      <p:grpSp>
        <p:nvGrpSpPr>
          <p:cNvPr id="22" name="Group 22"/>
          <p:cNvGrpSpPr/>
          <p:nvPr/>
        </p:nvGrpSpPr>
        <p:grpSpPr>
          <a:xfrm>
            <a:off x="967872" y="4891548"/>
            <a:ext cx="5791302" cy="3311611"/>
            <a:chOff x="0" y="0"/>
            <a:chExt cx="1525281" cy="872194"/>
          </a:xfrm>
        </p:grpSpPr>
        <p:sp>
          <p:nvSpPr>
            <p:cNvPr id="23" name="Freeform 23"/>
            <p:cNvSpPr/>
            <p:nvPr/>
          </p:nvSpPr>
          <p:spPr>
            <a:xfrm>
              <a:off x="0" y="0"/>
              <a:ext cx="1525281" cy="872194"/>
            </a:xfrm>
            <a:custGeom>
              <a:avLst/>
              <a:gdLst/>
              <a:ahLst/>
              <a:cxnLst/>
              <a:rect l="l" t="t" r="r" b="b"/>
              <a:pathLst>
                <a:path w="1525281" h="872194">
                  <a:moveTo>
                    <a:pt x="32084" y="0"/>
                  </a:moveTo>
                  <a:lnTo>
                    <a:pt x="1493198" y="0"/>
                  </a:lnTo>
                  <a:cubicBezTo>
                    <a:pt x="1510917" y="0"/>
                    <a:pt x="1525281" y="14364"/>
                    <a:pt x="1525281" y="32084"/>
                  </a:cubicBezTo>
                  <a:lnTo>
                    <a:pt x="1525281" y="840110"/>
                  </a:lnTo>
                  <a:cubicBezTo>
                    <a:pt x="1525281" y="857829"/>
                    <a:pt x="1510917" y="872194"/>
                    <a:pt x="1493198" y="872194"/>
                  </a:cubicBezTo>
                  <a:lnTo>
                    <a:pt x="32084" y="872194"/>
                  </a:lnTo>
                  <a:cubicBezTo>
                    <a:pt x="14364" y="872194"/>
                    <a:pt x="0" y="857829"/>
                    <a:pt x="0" y="840110"/>
                  </a:cubicBezTo>
                  <a:lnTo>
                    <a:pt x="0" y="32084"/>
                  </a:lnTo>
                  <a:cubicBezTo>
                    <a:pt x="0" y="14364"/>
                    <a:pt x="14364" y="0"/>
                    <a:pt x="32084" y="0"/>
                  </a:cubicBezTo>
                  <a:close/>
                </a:path>
              </a:pathLst>
            </a:custGeom>
            <a:solidFill>
              <a:srgbClr val="000000">
                <a:alpha val="0"/>
              </a:srgbClr>
            </a:solidFill>
            <a:ln cap="rnd">
              <a:noFill/>
              <a:prstDash val="solid"/>
              <a:round/>
            </a:ln>
          </p:spPr>
        </p:sp>
        <p:sp>
          <p:nvSpPr>
            <p:cNvPr id="24" name="TextBox 24"/>
            <p:cNvSpPr txBox="1"/>
            <p:nvPr/>
          </p:nvSpPr>
          <p:spPr>
            <a:xfrm>
              <a:off x="0" y="-47625"/>
              <a:ext cx="1525281" cy="919819"/>
            </a:xfrm>
            <a:prstGeom prst="rect">
              <a:avLst/>
            </a:prstGeom>
          </p:spPr>
          <p:txBody>
            <a:bodyPr lIns="50800" tIns="50800" rIns="50800" bIns="50800" rtlCol="0" anchor="ctr"/>
            <a:lstStyle/>
            <a:p>
              <a:pPr algn="just">
                <a:lnSpc>
                  <a:spcPts val="4199"/>
                </a:lnSpc>
              </a:pPr>
              <a:r>
                <a:rPr lang="en-US" sz="2999">
                  <a:solidFill>
                    <a:srgbClr val="FFFFFF"/>
                  </a:solidFill>
                  <a:latin typeface="Open Sans"/>
                  <a:ea typeface="Open Sans"/>
                  <a:cs typeface="Open Sans"/>
                  <a:sym typeface="Open Sans"/>
                </a:rPr>
                <a:t>Tìm hiểu và nghiên cứu các công cụ và kỹ thuật lập trình để triển khai các chức năng cần thiết cho website, thiết kế giao diện, xác thực người dùng, quản lý cơ sở dữ liệu,…</a:t>
              </a:r>
            </a:p>
          </p:txBody>
        </p:sp>
      </p:grpSp>
      <p:grpSp>
        <p:nvGrpSpPr>
          <p:cNvPr id="25" name="Group 25"/>
          <p:cNvGrpSpPr/>
          <p:nvPr/>
        </p:nvGrpSpPr>
        <p:grpSpPr>
          <a:xfrm>
            <a:off x="7799155" y="4891548"/>
            <a:ext cx="6001450" cy="2508439"/>
            <a:chOff x="0" y="0"/>
            <a:chExt cx="1580629" cy="660659"/>
          </a:xfrm>
        </p:grpSpPr>
        <p:sp>
          <p:nvSpPr>
            <p:cNvPr id="26" name="Freeform 26"/>
            <p:cNvSpPr/>
            <p:nvPr/>
          </p:nvSpPr>
          <p:spPr>
            <a:xfrm>
              <a:off x="0" y="0"/>
              <a:ext cx="1580629" cy="660659"/>
            </a:xfrm>
            <a:custGeom>
              <a:avLst/>
              <a:gdLst/>
              <a:ahLst/>
              <a:cxnLst/>
              <a:rect l="l" t="t" r="r" b="b"/>
              <a:pathLst>
                <a:path w="1580629" h="660659">
                  <a:moveTo>
                    <a:pt x="30960" y="0"/>
                  </a:moveTo>
                  <a:lnTo>
                    <a:pt x="1549669" y="0"/>
                  </a:lnTo>
                  <a:cubicBezTo>
                    <a:pt x="1557880" y="0"/>
                    <a:pt x="1565755" y="3262"/>
                    <a:pt x="1571561" y="9068"/>
                  </a:cubicBezTo>
                  <a:cubicBezTo>
                    <a:pt x="1577367" y="14874"/>
                    <a:pt x="1580629" y="22749"/>
                    <a:pt x="1580629" y="30960"/>
                  </a:cubicBezTo>
                  <a:lnTo>
                    <a:pt x="1580629" y="629699"/>
                  </a:lnTo>
                  <a:cubicBezTo>
                    <a:pt x="1580629" y="637910"/>
                    <a:pt x="1577367" y="645785"/>
                    <a:pt x="1571561" y="651591"/>
                  </a:cubicBezTo>
                  <a:cubicBezTo>
                    <a:pt x="1565755" y="657397"/>
                    <a:pt x="1557880" y="660659"/>
                    <a:pt x="1549669" y="660659"/>
                  </a:cubicBezTo>
                  <a:lnTo>
                    <a:pt x="30960" y="660659"/>
                  </a:lnTo>
                  <a:cubicBezTo>
                    <a:pt x="22749" y="660659"/>
                    <a:pt x="14874" y="657397"/>
                    <a:pt x="9068" y="651591"/>
                  </a:cubicBezTo>
                  <a:cubicBezTo>
                    <a:pt x="3262" y="645785"/>
                    <a:pt x="0" y="637910"/>
                    <a:pt x="0" y="629699"/>
                  </a:cubicBezTo>
                  <a:lnTo>
                    <a:pt x="0" y="30960"/>
                  </a:lnTo>
                  <a:cubicBezTo>
                    <a:pt x="0" y="22749"/>
                    <a:pt x="3262" y="14874"/>
                    <a:pt x="9068" y="9068"/>
                  </a:cubicBezTo>
                  <a:cubicBezTo>
                    <a:pt x="14874" y="3262"/>
                    <a:pt x="22749" y="0"/>
                    <a:pt x="30960" y="0"/>
                  </a:cubicBezTo>
                  <a:close/>
                </a:path>
              </a:pathLst>
            </a:custGeom>
            <a:solidFill>
              <a:srgbClr val="000000">
                <a:alpha val="0"/>
              </a:srgbClr>
            </a:solidFill>
            <a:ln cap="rnd">
              <a:noFill/>
              <a:prstDash val="solid"/>
              <a:round/>
            </a:ln>
          </p:spPr>
        </p:sp>
        <p:sp>
          <p:nvSpPr>
            <p:cNvPr id="27" name="TextBox 27"/>
            <p:cNvSpPr txBox="1"/>
            <p:nvPr/>
          </p:nvSpPr>
          <p:spPr>
            <a:xfrm>
              <a:off x="0" y="-47625"/>
              <a:ext cx="1580629" cy="708284"/>
            </a:xfrm>
            <a:prstGeom prst="rect">
              <a:avLst/>
            </a:prstGeom>
          </p:spPr>
          <p:txBody>
            <a:bodyPr lIns="50800" tIns="50800" rIns="50800" bIns="50800" rtlCol="0" anchor="ctr"/>
            <a:lstStyle/>
            <a:p>
              <a:pPr algn="just">
                <a:lnSpc>
                  <a:spcPts val="4199"/>
                </a:lnSpc>
              </a:pPr>
              <a:r>
                <a:rPr lang="en-US" sz="2999">
                  <a:solidFill>
                    <a:srgbClr val="FFFFFF"/>
                  </a:solidFill>
                  <a:latin typeface="Open Sans"/>
                  <a:ea typeface="Open Sans"/>
                  <a:cs typeface="Open Sans"/>
                  <a:sym typeface="Open Sans"/>
                </a:rPr>
                <a:t>Thiết kế cơ sở dữ liệu, thiết kế giao diện, thiết kế và xây dựng các chức năng</a:t>
              </a:r>
            </a:p>
            <a:p>
              <a:pPr algn="just">
                <a:lnSpc>
                  <a:spcPts val="4199"/>
                </a:lnSpc>
              </a:pPr>
              <a:endParaRPr lang="en-US" sz="2999">
                <a:solidFill>
                  <a:srgbClr val="FFFFFF"/>
                </a:solidFill>
                <a:latin typeface="Open Sans"/>
                <a:ea typeface="Open Sans"/>
                <a:cs typeface="Open Sans"/>
                <a:sym typeface="Open Sans"/>
              </a:endParaRPr>
            </a:p>
          </p:txBody>
        </p:sp>
      </p:grpSp>
      <p:grpSp>
        <p:nvGrpSpPr>
          <p:cNvPr id="28" name="Group 28"/>
          <p:cNvGrpSpPr/>
          <p:nvPr/>
        </p:nvGrpSpPr>
        <p:grpSpPr>
          <a:xfrm>
            <a:off x="16204434" y="3368604"/>
            <a:ext cx="1289121" cy="128912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30" name="TextBox 30"/>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5/5</a:t>
              </a:r>
            </a:p>
          </p:txBody>
        </p:sp>
      </p:grpSp>
      <p:grpSp>
        <p:nvGrpSpPr>
          <p:cNvPr id="31" name="Group 31"/>
          <p:cNvGrpSpPr/>
          <p:nvPr/>
        </p:nvGrpSpPr>
        <p:grpSpPr>
          <a:xfrm>
            <a:off x="-459221" y="-177530"/>
            <a:ext cx="9603221" cy="1917242"/>
            <a:chOff x="0" y="0"/>
            <a:chExt cx="12804294" cy="2556323"/>
          </a:xfrm>
        </p:grpSpPr>
        <p:grpSp>
          <p:nvGrpSpPr>
            <p:cNvPr id="32" name="Group 32"/>
            <p:cNvGrpSpPr/>
            <p:nvPr/>
          </p:nvGrpSpPr>
          <p:grpSpPr>
            <a:xfrm>
              <a:off x="0" y="0"/>
              <a:ext cx="2638157" cy="2556323"/>
              <a:chOff x="0" y="0"/>
              <a:chExt cx="2756004" cy="2670514"/>
            </a:xfrm>
          </p:grpSpPr>
          <p:sp>
            <p:nvSpPr>
              <p:cNvPr id="33" name="Freeform 33"/>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34" name="Freeform 34"/>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sp>
          <p:nvSpPr>
            <p:cNvPr id="35" name="TextBox 35"/>
            <p:cNvSpPr txBox="1"/>
            <p:nvPr/>
          </p:nvSpPr>
          <p:spPr>
            <a:xfrm>
              <a:off x="1319079" y="642554"/>
              <a:ext cx="558989" cy="1261691"/>
            </a:xfrm>
            <a:prstGeom prst="rect">
              <a:avLst/>
            </a:prstGeom>
          </p:spPr>
          <p:txBody>
            <a:bodyPr lIns="0" tIns="0" rIns="0" bIns="0" rtlCol="0" anchor="t">
              <a:spAutoFit/>
            </a:bodyPr>
            <a:lstStyle/>
            <a:p>
              <a:pPr algn="l">
                <a:lnSpc>
                  <a:spcPts val="7466"/>
                </a:lnSpc>
              </a:pPr>
              <a:r>
                <a:rPr lang="en-US" sz="6222" b="1">
                  <a:solidFill>
                    <a:srgbClr val="FFFFFF"/>
                  </a:solidFill>
                  <a:latin typeface="Eastman Grotesque Bold"/>
                  <a:ea typeface="Eastman Grotesque Bold"/>
                  <a:cs typeface="Eastman Grotesque Bold"/>
                  <a:sym typeface="Eastman Grotesque Bold"/>
                </a:rPr>
                <a:t>I</a:t>
              </a:r>
            </a:p>
          </p:txBody>
        </p:sp>
        <p:grpSp>
          <p:nvGrpSpPr>
            <p:cNvPr id="36" name="Group 36"/>
            <p:cNvGrpSpPr/>
            <p:nvPr/>
          </p:nvGrpSpPr>
          <p:grpSpPr>
            <a:xfrm>
              <a:off x="1598573" y="226585"/>
              <a:ext cx="10318966" cy="2090659"/>
              <a:chOff x="0" y="0"/>
              <a:chExt cx="6811298" cy="1379993"/>
            </a:xfrm>
          </p:grpSpPr>
          <p:sp>
            <p:nvSpPr>
              <p:cNvPr id="37" name="Freeform 37"/>
              <p:cNvSpPr/>
              <p:nvPr/>
            </p:nvSpPr>
            <p:spPr>
              <a:xfrm>
                <a:off x="0" y="0"/>
                <a:ext cx="6811298" cy="1379993"/>
              </a:xfrm>
              <a:custGeom>
                <a:avLst/>
                <a:gdLst/>
                <a:ahLst/>
                <a:cxnLst/>
                <a:rect l="l" t="t" r="r" b="b"/>
                <a:pathLst>
                  <a:path w="6811298" h="1379993">
                    <a:moveTo>
                      <a:pt x="580216" y="0"/>
                    </a:moveTo>
                    <a:lnTo>
                      <a:pt x="6231082" y="0"/>
                    </a:lnTo>
                    <a:cubicBezTo>
                      <a:pt x="6384965" y="0"/>
                      <a:pt x="6532545" y="61130"/>
                      <a:pt x="6641357" y="169941"/>
                    </a:cubicBezTo>
                    <a:cubicBezTo>
                      <a:pt x="6750169" y="278753"/>
                      <a:pt x="6811298" y="426333"/>
                      <a:pt x="6811298" y="580216"/>
                    </a:cubicBezTo>
                    <a:lnTo>
                      <a:pt x="6811298" y="799777"/>
                    </a:lnTo>
                    <a:cubicBezTo>
                      <a:pt x="6811298" y="953660"/>
                      <a:pt x="6750169" y="1101240"/>
                      <a:pt x="6641357" y="1210051"/>
                    </a:cubicBezTo>
                    <a:cubicBezTo>
                      <a:pt x="6532545" y="1318863"/>
                      <a:pt x="6384965" y="1379993"/>
                      <a:pt x="6231082" y="1379993"/>
                    </a:cubicBezTo>
                    <a:lnTo>
                      <a:pt x="580216" y="1379993"/>
                    </a:lnTo>
                    <a:cubicBezTo>
                      <a:pt x="426333" y="1379993"/>
                      <a:pt x="278753" y="1318863"/>
                      <a:pt x="169941" y="1210051"/>
                    </a:cubicBezTo>
                    <a:cubicBezTo>
                      <a:pt x="61130" y="1101240"/>
                      <a:pt x="0" y="953660"/>
                      <a:pt x="0" y="799777"/>
                    </a:cubicBezTo>
                    <a:lnTo>
                      <a:pt x="0" y="580216"/>
                    </a:lnTo>
                    <a:cubicBezTo>
                      <a:pt x="0" y="426333"/>
                      <a:pt x="61130" y="278753"/>
                      <a:pt x="169941" y="169941"/>
                    </a:cubicBezTo>
                    <a:cubicBezTo>
                      <a:pt x="278753" y="61130"/>
                      <a:pt x="426333" y="0"/>
                      <a:pt x="580216" y="0"/>
                    </a:cubicBezTo>
                    <a:close/>
                  </a:path>
                </a:pathLst>
              </a:custGeom>
              <a:solidFill>
                <a:srgbClr val="000000">
                  <a:alpha val="0"/>
                </a:srgbClr>
              </a:solidFill>
              <a:ln w="95250" cap="rnd">
                <a:solidFill>
                  <a:srgbClr val="123586"/>
                </a:solidFill>
                <a:prstDash val="solid"/>
                <a:round/>
              </a:ln>
            </p:spPr>
          </p:sp>
          <p:sp>
            <p:nvSpPr>
              <p:cNvPr id="38" name="TextBox 38"/>
              <p:cNvSpPr txBox="1"/>
              <p:nvPr/>
            </p:nvSpPr>
            <p:spPr>
              <a:xfrm>
                <a:off x="0" y="-47625"/>
                <a:ext cx="6811298" cy="1427618"/>
              </a:xfrm>
              <a:prstGeom prst="rect">
                <a:avLst/>
              </a:prstGeom>
            </p:spPr>
            <p:txBody>
              <a:bodyPr lIns="0" tIns="0" rIns="0" bIns="0" rtlCol="0" anchor="ctr"/>
              <a:lstStyle/>
              <a:p>
                <a:pPr algn="l">
                  <a:lnSpc>
                    <a:spcPts val="6479"/>
                  </a:lnSpc>
                </a:pPr>
                <a:endParaRPr/>
              </a:p>
            </p:txBody>
          </p:sp>
        </p:grpSp>
        <p:sp>
          <p:nvSpPr>
            <p:cNvPr id="39" name="TextBox 39"/>
            <p:cNvSpPr txBox="1"/>
            <p:nvPr/>
          </p:nvSpPr>
          <p:spPr>
            <a:xfrm>
              <a:off x="2895514" y="837065"/>
              <a:ext cx="9908781" cy="1067179"/>
            </a:xfrm>
            <a:prstGeom prst="rect">
              <a:avLst/>
            </a:prstGeom>
          </p:spPr>
          <p:txBody>
            <a:bodyPr lIns="0" tIns="0" rIns="0" bIns="0" rtlCol="0" anchor="t">
              <a:spAutoFit/>
            </a:bodyPr>
            <a:lstStyle/>
            <a:p>
              <a:pPr marL="0" lvl="0" indent="0" algn="l">
                <a:lnSpc>
                  <a:spcPts val="6317"/>
                </a:lnSpc>
                <a:spcBef>
                  <a:spcPct val="0"/>
                </a:spcBef>
              </a:pPr>
              <a:r>
                <a:rPr lang="en-US" sz="5264" b="1" u="none" strike="noStrike">
                  <a:solidFill>
                    <a:srgbClr val="123586"/>
                  </a:solidFill>
                  <a:latin typeface="Eastman Grotesque Bold"/>
                  <a:ea typeface="Eastman Grotesque Bold"/>
                  <a:cs typeface="Eastman Grotesque Bold"/>
                  <a:sym typeface="Eastman Grotesque Bold"/>
                </a:rPr>
                <a:t>TỔNG QUAN ĐỀ TÀI</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393" y="6878533"/>
            <a:ext cx="894622" cy="1938715"/>
          </a:xfrm>
          <a:custGeom>
            <a:avLst/>
            <a:gdLst/>
            <a:ahLst/>
            <a:cxnLst/>
            <a:rect l="l" t="t" r="r" b="b"/>
            <a:pathLst>
              <a:path w="894622" h="1938715">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xmlns="" r:embed="rId3"/>
                </a:ext>
              </a:extLst>
            </a:blip>
            <a:stretch>
              <a:fillRect t="-24495" r="-368184"/>
            </a:stretch>
          </a:blipFill>
        </p:spPr>
      </p:sp>
      <p:sp>
        <p:nvSpPr>
          <p:cNvPr id="3" name="Freeform 3"/>
          <p:cNvSpPr/>
          <p:nvPr/>
        </p:nvSpPr>
        <p:spPr>
          <a:xfrm>
            <a:off x="17480771" y="6878533"/>
            <a:ext cx="894622" cy="1938715"/>
          </a:xfrm>
          <a:custGeom>
            <a:avLst/>
            <a:gdLst/>
            <a:ahLst/>
            <a:cxnLst/>
            <a:rect l="l" t="t" r="r" b="b"/>
            <a:pathLst>
              <a:path w="894622" h="1938715">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xmlns="" r:embed="rId3"/>
                </a:ext>
              </a:extLst>
            </a:blip>
            <a:stretch>
              <a:fillRect t="-24495" r="-368184"/>
            </a:stretch>
          </a:blipFill>
        </p:spPr>
      </p:sp>
      <p:sp>
        <p:nvSpPr>
          <p:cNvPr id="4" name="Freeform 4"/>
          <p:cNvSpPr/>
          <p:nvPr/>
        </p:nvSpPr>
        <p:spPr>
          <a:xfrm flipH="1" flipV="1">
            <a:off x="15222717" y="-1392427"/>
            <a:ext cx="5727778" cy="5405591"/>
          </a:xfrm>
          <a:custGeom>
            <a:avLst/>
            <a:gdLst/>
            <a:ahLst/>
            <a:cxnLst/>
            <a:rect l="l" t="t" r="r" b="b"/>
            <a:pathLst>
              <a:path w="5727778" h="5405591">
                <a:moveTo>
                  <a:pt x="5727779" y="5405591"/>
                </a:moveTo>
                <a:lnTo>
                  <a:pt x="0" y="5405591"/>
                </a:lnTo>
                <a:lnTo>
                  <a:pt x="0" y="0"/>
                </a:lnTo>
                <a:lnTo>
                  <a:pt x="5727779" y="0"/>
                </a:lnTo>
                <a:lnTo>
                  <a:pt x="5727779" y="5405591"/>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grpSp>
        <p:nvGrpSpPr>
          <p:cNvPr id="5" name="Group 5"/>
          <p:cNvGrpSpPr/>
          <p:nvPr/>
        </p:nvGrpSpPr>
        <p:grpSpPr>
          <a:xfrm>
            <a:off x="-462858" y="-143260"/>
            <a:ext cx="9942475" cy="1657604"/>
            <a:chOff x="0" y="0"/>
            <a:chExt cx="13256634" cy="2210138"/>
          </a:xfrm>
        </p:grpSpPr>
        <p:grpSp>
          <p:nvGrpSpPr>
            <p:cNvPr id="6" name="Group 6"/>
            <p:cNvGrpSpPr/>
            <p:nvPr/>
          </p:nvGrpSpPr>
          <p:grpSpPr>
            <a:xfrm>
              <a:off x="0" y="0"/>
              <a:ext cx="2280890" cy="2210138"/>
              <a:chOff x="0" y="0"/>
              <a:chExt cx="2756004" cy="2670514"/>
            </a:xfrm>
          </p:grpSpPr>
          <p:sp>
            <p:nvSpPr>
              <p:cNvPr id="7" name="Freeform 7"/>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8" name="Freeform 8"/>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sp>
          <p:nvSpPr>
            <p:cNvPr id="9" name="TextBox 9"/>
            <p:cNvSpPr txBox="1"/>
            <p:nvPr/>
          </p:nvSpPr>
          <p:spPr>
            <a:xfrm>
              <a:off x="893249" y="548847"/>
              <a:ext cx="933954" cy="1071098"/>
            </a:xfrm>
            <a:prstGeom prst="rect">
              <a:avLst/>
            </a:prstGeom>
          </p:spPr>
          <p:txBody>
            <a:bodyPr lIns="0" tIns="0" rIns="0" bIns="0" rtlCol="0" anchor="t">
              <a:spAutoFit/>
            </a:bodyPr>
            <a:lstStyle/>
            <a:p>
              <a:pPr algn="l">
                <a:lnSpc>
                  <a:spcPts val="6256"/>
                </a:lnSpc>
              </a:pPr>
              <a:r>
                <a:rPr lang="en-US" sz="5213" b="1">
                  <a:solidFill>
                    <a:srgbClr val="FFFFFF"/>
                  </a:solidFill>
                  <a:latin typeface="Eastman Grotesque Bold"/>
                  <a:ea typeface="Eastman Grotesque Bold"/>
                  <a:cs typeface="Eastman Grotesque Bold"/>
                  <a:sym typeface="Eastman Grotesque Bold"/>
                </a:rPr>
                <a:t>II</a:t>
              </a:r>
            </a:p>
          </p:txBody>
        </p:sp>
        <p:grpSp>
          <p:nvGrpSpPr>
            <p:cNvPr id="10" name="Group 10"/>
            <p:cNvGrpSpPr/>
            <p:nvPr/>
          </p:nvGrpSpPr>
          <p:grpSpPr>
            <a:xfrm>
              <a:off x="1382090" y="195901"/>
              <a:ext cx="11874544" cy="1807536"/>
              <a:chOff x="0" y="0"/>
              <a:chExt cx="9065815" cy="1379993"/>
            </a:xfrm>
          </p:grpSpPr>
          <p:sp>
            <p:nvSpPr>
              <p:cNvPr id="11" name="Freeform 11"/>
              <p:cNvSpPr/>
              <p:nvPr/>
            </p:nvSpPr>
            <p:spPr>
              <a:xfrm>
                <a:off x="0" y="0"/>
                <a:ext cx="9065815" cy="1379993"/>
              </a:xfrm>
              <a:custGeom>
                <a:avLst/>
                <a:gdLst/>
                <a:ahLst/>
                <a:cxnLst/>
                <a:rect l="l" t="t" r="r" b="b"/>
                <a:pathLst>
                  <a:path w="9065815" h="1379993">
                    <a:moveTo>
                      <a:pt x="463767" y="0"/>
                    </a:moveTo>
                    <a:lnTo>
                      <a:pt x="8602048" y="0"/>
                    </a:lnTo>
                    <a:cubicBezTo>
                      <a:pt x="8858179" y="0"/>
                      <a:pt x="9065815" y="207636"/>
                      <a:pt x="9065815" y="463767"/>
                    </a:cubicBezTo>
                    <a:lnTo>
                      <a:pt x="9065815" y="916226"/>
                    </a:lnTo>
                    <a:cubicBezTo>
                      <a:pt x="9065815" y="1172357"/>
                      <a:pt x="8858179" y="1379993"/>
                      <a:pt x="8602048" y="1379993"/>
                    </a:cubicBezTo>
                    <a:lnTo>
                      <a:pt x="463767" y="1379993"/>
                    </a:lnTo>
                    <a:cubicBezTo>
                      <a:pt x="207636" y="1379993"/>
                      <a:pt x="0" y="1172357"/>
                      <a:pt x="0" y="916226"/>
                    </a:cubicBezTo>
                    <a:lnTo>
                      <a:pt x="0" y="463767"/>
                    </a:lnTo>
                    <a:cubicBezTo>
                      <a:pt x="0" y="207636"/>
                      <a:pt x="207636" y="0"/>
                      <a:pt x="463767" y="0"/>
                    </a:cubicBezTo>
                    <a:close/>
                  </a:path>
                </a:pathLst>
              </a:custGeom>
              <a:solidFill>
                <a:srgbClr val="000000">
                  <a:alpha val="0"/>
                </a:srgbClr>
              </a:solidFill>
              <a:ln w="95250" cap="rnd">
                <a:solidFill>
                  <a:srgbClr val="123586"/>
                </a:solidFill>
                <a:prstDash val="solid"/>
                <a:round/>
              </a:ln>
            </p:spPr>
          </p:sp>
          <p:sp>
            <p:nvSpPr>
              <p:cNvPr id="12" name="TextBox 12"/>
              <p:cNvSpPr txBox="1"/>
              <p:nvPr/>
            </p:nvSpPr>
            <p:spPr>
              <a:xfrm>
                <a:off x="0" y="-47625"/>
                <a:ext cx="9065815" cy="1427618"/>
              </a:xfrm>
              <a:prstGeom prst="rect">
                <a:avLst/>
              </a:prstGeom>
            </p:spPr>
            <p:txBody>
              <a:bodyPr lIns="0" tIns="0" rIns="0" bIns="0" rtlCol="0" anchor="ctr"/>
              <a:lstStyle/>
              <a:p>
                <a:pPr algn="l">
                  <a:lnSpc>
                    <a:spcPts val="6263"/>
                  </a:lnSpc>
                </a:pPr>
                <a:endParaRPr/>
              </a:p>
            </p:txBody>
          </p:sp>
        </p:grpSp>
        <p:sp>
          <p:nvSpPr>
            <p:cNvPr id="13" name="TextBox 13"/>
            <p:cNvSpPr txBox="1"/>
            <p:nvPr/>
          </p:nvSpPr>
          <p:spPr>
            <a:xfrm>
              <a:off x="2460750" y="717017"/>
              <a:ext cx="10795884" cy="902928"/>
            </a:xfrm>
            <a:prstGeom prst="rect">
              <a:avLst/>
            </a:prstGeom>
          </p:spPr>
          <p:txBody>
            <a:bodyPr lIns="0" tIns="0" rIns="0" bIns="0" rtlCol="0" anchor="t">
              <a:spAutoFit/>
            </a:bodyPr>
            <a:lstStyle/>
            <a:p>
              <a:pPr algn="l">
                <a:lnSpc>
                  <a:spcPts val="5263"/>
                </a:lnSpc>
              </a:pPr>
              <a:r>
                <a:rPr lang="en-US" sz="4386" b="1">
                  <a:solidFill>
                    <a:srgbClr val="123586"/>
                  </a:solidFill>
                  <a:latin typeface="Eastman Grotesque Bold"/>
                  <a:ea typeface="Eastman Grotesque Bold"/>
                  <a:cs typeface="Eastman Grotesque Bold"/>
                  <a:sym typeface="Eastman Grotesque Bold"/>
                </a:rPr>
                <a:t>HIỆN THỰC HÓA NGHIÊN CỨU</a:t>
              </a:r>
            </a:p>
          </p:txBody>
        </p:sp>
      </p:grpSp>
      <p:grpSp>
        <p:nvGrpSpPr>
          <p:cNvPr id="14" name="Group 14"/>
          <p:cNvGrpSpPr/>
          <p:nvPr/>
        </p:nvGrpSpPr>
        <p:grpSpPr>
          <a:xfrm>
            <a:off x="328684" y="3842229"/>
            <a:ext cx="1217197" cy="1724317"/>
            <a:chOff x="0" y="0"/>
            <a:chExt cx="320579" cy="454141"/>
          </a:xfrm>
        </p:grpSpPr>
        <p:sp>
          <p:nvSpPr>
            <p:cNvPr id="15" name="Freeform 15"/>
            <p:cNvSpPr/>
            <p:nvPr/>
          </p:nvSpPr>
          <p:spPr>
            <a:xfrm>
              <a:off x="0" y="0"/>
              <a:ext cx="320579" cy="454141"/>
            </a:xfrm>
            <a:custGeom>
              <a:avLst/>
              <a:gdLst/>
              <a:ahLst/>
              <a:cxnLst/>
              <a:rect l="l" t="t" r="r" b="b"/>
              <a:pathLst>
                <a:path w="320579" h="454141">
                  <a:moveTo>
                    <a:pt x="152651" y="0"/>
                  </a:moveTo>
                  <a:lnTo>
                    <a:pt x="167928" y="0"/>
                  </a:lnTo>
                  <a:cubicBezTo>
                    <a:pt x="252234" y="0"/>
                    <a:pt x="320579" y="68344"/>
                    <a:pt x="320579" y="152651"/>
                  </a:cubicBezTo>
                  <a:lnTo>
                    <a:pt x="320579" y="301490"/>
                  </a:lnTo>
                  <a:cubicBezTo>
                    <a:pt x="320579" y="385797"/>
                    <a:pt x="252234" y="454141"/>
                    <a:pt x="167928" y="454141"/>
                  </a:cubicBezTo>
                  <a:lnTo>
                    <a:pt x="152651" y="454141"/>
                  </a:lnTo>
                  <a:cubicBezTo>
                    <a:pt x="68344" y="454141"/>
                    <a:pt x="0" y="385797"/>
                    <a:pt x="0" y="301490"/>
                  </a:cubicBezTo>
                  <a:lnTo>
                    <a:pt x="0" y="152651"/>
                  </a:lnTo>
                  <a:cubicBezTo>
                    <a:pt x="0" y="68344"/>
                    <a:pt x="68344" y="0"/>
                    <a:pt x="152651" y="0"/>
                  </a:cubicBezTo>
                  <a:close/>
                </a:path>
              </a:pathLst>
            </a:custGeom>
            <a:solidFill>
              <a:srgbClr val="000000">
                <a:alpha val="0"/>
              </a:srgbClr>
            </a:solidFill>
            <a:ln w="38100" cap="rnd">
              <a:solidFill>
                <a:srgbClr val="1A7CAF"/>
              </a:solidFill>
              <a:prstDash val="solid"/>
              <a:round/>
            </a:ln>
          </p:spPr>
        </p:sp>
        <p:sp>
          <p:nvSpPr>
            <p:cNvPr id="16" name="TextBox 16"/>
            <p:cNvSpPr txBox="1"/>
            <p:nvPr/>
          </p:nvSpPr>
          <p:spPr>
            <a:xfrm>
              <a:off x="0" y="-57150"/>
              <a:ext cx="320579" cy="511291"/>
            </a:xfrm>
            <a:prstGeom prst="rect">
              <a:avLst/>
            </a:prstGeom>
          </p:spPr>
          <p:txBody>
            <a:bodyPr lIns="50800" tIns="50800" rIns="50800" bIns="50800" rtlCol="0" anchor="ctr"/>
            <a:lstStyle/>
            <a:p>
              <a:pPr algn="ctr">
                <a:lnSpc>
                  <a:spcPts val="3919"/>
                </a:lnSpc>
              </a:pPr>
              <a:r>
                <a:rPr lang="en-US" sz="2799">
                  <a:solidFill>
                    <a:srgbClr val="000000"/>
                  </a:solidFill>
                  <a:latin typeface="Open Sans"/>
                  <a:ea typeface="Open Sans"/>
                  <a:cs typeface="Open Sans"/>
                  <a:sym typeface="Open Sans"/>
                </a:rPr>
                <a:t>Mô hình ERD</a:t>
              </a:r>
            </a:p>
          </p:txBody>
        </p:sp>
      </p:grpSp>
      <p:grpSp>
        <p:nvGrpSpPr>
          <p:cNvPr id="17" name="Group 17"/>
          <p:cNvGrpSpPr/>
          <p:nvPr/>
        </p:nvGrpSpPr>
        <p:grpSpPr>
          <a:xfrm>
            <a:off x="16998879" y="869783"/>
            <a:ext cx="1289121" cy="128912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19" name="TextBox 19"/>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1/4</a:t>
              </a:r>
            </a:p>
          </p:txBody>
        </p:sp>
      </p:grpSp>
      <p:sp>
        <p:nvSpPr>
          <p:cNvPr id="20" name="Freeform 20"/>
          <p:cNvSpPr/>
          <p:nvPr/>
        </p:nvSpPr>
        <p:spPr>
          <a:xfrm>
            <a:off x="1738583" y="2517202"/>
            <a:ext cx="14810834" cy="7423930"/>
          </a:xfrm>
          <a:custGeom>
            <a:avLst/>
            <a:gdLst/>
            <a:ahLst/>
            <a:cxnLst/>
            <a:rect l="l" t="t" r="r" b="b"/>
            <a:pathLst>
              <a:path w="14810834" h="7423930">
                <a:moveTo>
                  <a:pt x="0" y="0"/>
                </a:moveTo>
                <a:lnTo>
                  <a:pt x="14810834" y="0"/>
                </a:lnTo>
                <a:lnTo>
                  <a:pt x="14810834" y="7423930"/>
                </a:lnTo>
                <a:lnTo>
                  <a:pt x="0" y="7423930"/>
                </a:lnTo>
                <a:lnTo>
                  <a:pt x="0" y="0"/>
                </a:lnTo>
                <a:close/>
              </a:path>
            </a:pathLst>
          </a:custGeom>
          <a:blipFill>
            <a:blip r:embed="rId6"/>
            <a:stretch>
              <a:fillRect/>
            </a:stretch>
          </a:blipFill>
        </p:spPr>
      </p:sp>
      <p:sp>
        <p:nvSpPr>
          <p:cNvPr id="21" name="TextBox 21"/>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8</a:t>
            </a:r>
          </a:p>
        </p:txBody>
      </p:sp>
      <p:grpSp>
        <p:nvGrpSpPr>
          <p:cNvPr id="22" name="Group 22"/>
          <p:cNvGrpSpPr/>
          <p:nvPr/>
        </p:nvGrpSpPr>
        <p:grpSpPr>
          <a:xfrm>
            <a:off x="807229" y="1514343"/>
            <a:ext cx="3551359" cy="755527"/>
            <a:chOff x="0" y="0"/>
            <a:chExt cx="935337" cy="198987"/>
          </a:xfrm>
        </p:grpSpPr>
        <p:sp>
          <p:nvSpPr>
            <p:cNvPr id="23" name="Freeform 23"/>
            <p:cNvSpPr/>
            <p:nvPr/>
          </p:nvSpPr>
          <p:spPr>
            <a:xfrm>
              <a:off x="0" y="0"/>
              <a:ext cx="935337" cy="198987"/>
            </a:xfrm>
            <a:custGeom>
              <a:avLst/>
              <a:gdLst/>
              <a:ahLst/>
              <a:cxnLst/>
              <a:rect l="l" t="t" r="r" b="b"/>
              <a:pathLst>
                <a:path w="935337" h="198987">
                  <a:moveTo>
                    <a:pt x="52320" y="0"/>
                  </a:moveTo>
                  <a:lnTo>
                    <a:pt x="883018" y="0"/>
                  </a:lnTo>
                  <a:cubicBezTo>
                    <a:pt x="911913" y="0"/>
                    <a:pt x="935337" y="23424"/>
                    <a:pt x="935337" y="52320"/>
                  </a:cubicBezTo>
                  <a:lnTo>
                    <a:pt x="935337" y="146667"/>
                  </a:lnTo>
                  <a:cubicBezTo>
                    <a:pt x="935337" y="175562"/>
                    <a:pt x="911913" y="198987"/>
                    <a:pt x="883018" y="198987"/>
                  </a:cubicBezTo>
                  <a:lnTo>
                    <a:pt x="52320" y="198987"/>
                  </a:lnTo>
                  <a:cubicBezTo>
                    <a:pt x="23424" y="198987"/>
                    <a:pt x="0" y="175562"/>
                    <a:pt x="0" y="146667"/>
                  </a:cubicBezTo>
                  <a:lnTo>
                    <a:pt x="0" y="52320"/>
                  </a:lnTo>
                  <a:cubicBezTo>
                    <a:pt x="0" y="23424"/>
                    <a:pt x="23424" y="0"/>
                    <a:pt x="52320" y="0"/>
                  </a:cubicBezTo>
                  <a:close/>
                </a:path>
              </a:pathLst>
            </a:custGeom>
            <a:solidFill>
              <a:srgbClr val="F9CA78"/>
            </a:solidFill>
            <a:ln w="38100" cap="rnd">
              <a:solidFill>
                <a:srgbClr val="F9CA78"/>
              </a:solidFill>
              <a:prstDash val="solid"/>
              <a:round/>
            </a:ln>
          </p:spPr>
        </p:sp>
        <p:sp>
          <p:nvSpPr>
            <p:cNvPr id="24" name="TextBox 24"/>
            <p:cNvSpPr txBox="1"/>
            <p:nvPr/>
          </p:nvSpPr>
          <p:spPr>
            <a:xfrm>
              <a:off x="0" y="-57150"/>
              <a:ext cx="935337" cy="256137"/>
            </a:xfrm>
            <a:prstGeom prst="rect">
              <a:avLst/>
            </a:prstGeom>
          </p:spPr>
          <p:txBody>
            <a:bodyPr lIns="50800" tIns="50800" rIns="50800" bIns="50800" rtlCol="0" anchor="ctr"/>
            <a:lstStyle/>
            <a:p>
              <a:pPr algn="ctr">
                <a:lnSpc>
                  <a:spcPts val="3919"/>
                </a:lnSpc>
              </a:pPr>
              <a:r>
                <a:rPr lang="en-US" sz="2799" b="1">
                  <a:solidFill>
                    <a:srgbClr val="000000"/>
                  </a:solidFill>
                  <a:latin typeface="Open Sans Bold"/>
                  <a:ea typeface="Open Sans Bold"/>
                  <a:cs typeface="Open Sans Bold"/>
                  <a:sym typeface="Open Sans Bold"/>
                </a:rPr>
                <a:t>THIẾT KẾ DỮ LIỆU</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754891"/>
            <a:ext cx="18288000" cy="532109"/>
            <a:chOff x="0" y="0"/>
            <a:chExt cx="4816593" cy="140144"/>
          </a:xfrm>
        </p:grpSpPr>
        <p:sp>
          <p:nvSpPr>
            <p:cNvPr id="3" name="Freeform 3"/>
            <p:cNvSpPr/>
            <p:nvPr/>
          </p:nvSpPr>
          <p:spPr>
            <a:xfrm>
              <a:off x="0" y="0"/>
              <a:ext cx="4816592" cy="140144"/>
            </a:xfrm>
            <a:custGeom>
              <a:avLst/>
              <a:gdLst/>
              <a:ahLst/>
              <a:cxnLst/>
              <a:rect l="l" t="t" r="r" b="b"/>
              <a:pathLst>
                <a:path w="4816592" h="140144">
                  <a:moveTo>
                    <a:pt x="0" y="0"/>
                  </a:moveTo>
                  <a:lnTo>
                    <a:pt x="4816592" y="0"/>
                  </a:lnTo>
                  <a:lnTo>
                    <a:pt x="4816592" y="140144"/>
                  </a:lnTo>
                  <a:lnTo>
                    <a:pt x="0" y="140144"/>
                  </a:lnTo>
                  <a:close/>
                </a:path>
              </a:pathLst>
            </a:custGeom>
            <a:solidFill>
              <a:srgbClr val="123586"/>
            </a:solidFill>
          </p:spPr>
        </p:sp>
        <p:sp>
          <p:nvSpPr>
            <p:cNvPr id="4" name="TextBox 4"/>
            <p:cNvSpPr txBox="1"/>
            <p:nvPr/>
          </p:nvSpPr>
          <p:spPr>
            <a:xfrm>
              <a:off x="0" y="-38100"/>
              <a:ext cx="4816593" cy="178244"/>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0" y="10036769"/>
            <a:ext cx="18288000" cy="250231"/>
            <a:chOff x="0" y="0"/>
            <a:chExt cx="4816593" cy="65904"/>
          </a:xfrm>
        </p:grpSpPr>
        <p:sp>
          <p:nvSpPr>
            <p:cNvPr id="6" name="Freeform 6"/>
            <p:cNvSpPr/>
            <p:nvPr/>
          </p:nvSpPr>
          <p:spPr>
            <a:xfrm>
              <a:off x="0" y="0"/>
              <a:ext cx="4816592" cy="65904"/>
            </a:xfrm>
            <a:custGeom>
              <a:avLst/>
              <a:gdLst/>
              <a:ahLst/>
              <a:cxnLst/>
              <a:rect l="l" t="t" r="r" b="b"/>
              <a:pathLst>
                <a:path w="4816592" h="65904">
                  <a:moveTo>
                    <a:pt x="0" y="0"/>
                  </a:moveTo>
                  <a:lnTo>
                    <a:pt x="4816592" y="0"/>
                  </a:lnTo>
                  <a:lnTo>
                    <a:pt x="4816592" y="65904"/>
                  </a:lnTo>
                  <a:lnTo>
                    <a:pt x="0" y="65904"/>
                  </a:lnTo>
                  <a:close/>
                </a:path>
              </a:pathLst>
            </a:custGeom>
            <a:solidFill>
              <a:srgbClr val="517DED"/>
            </a:solidFill>
          </p:spPr>
        </p:sp>
        <p:sp>
          <p:nvSpPr>
            <p:cNvPr id="7" name="TextBox 7"/>
            <p:cNvSpPr txBox="1"/>
            <p:nvPr/>
          </p:nvSpPr>
          <p:spPr>
            <a:xfrm>
              <a:off x="0" y="-38100"/>
              <a:ext cx="4816593" cy="104004"/>
            </a:xfrm>
            <a:prstGeom prst="rect">
              <a:avLst/>
            </a:prstGeom>
          </p:spPr>
          <p:txBody>
            <a:bodyPr lIns="50800" tIns="50800" rIns="50800" bIns="50800" rtlCol="0" anchor="ctr"/>
            <a:lstStyle/>
            <a:p>
              <a:pPr algn="ctr">
                <a:lnSpc>
                  <a:spcPts val="2939"/>
                </a:lnSpc>
              </a:pPr>
              <a:endParaRPr/>
            </a:p>
          </p:txBody>
        </p:sp>
      </p:grpSp>
      <p:sp>
        <p:nvSpPr>
          <p:cNvPr id="8" name="Freeform 8"/>
          <p:cNvSpPr/>
          <p:nvPr/>
        </p:nvSpPr>
        <p:spPr>
          <a:xfrm>
            <a:off x="-87393" y="6878533"/>
            <a:ext cx="894622" cy="1938715"/>
          </a:xfrm>
          <a:custGeom>
            <a:avLst/>
            <a:gdLst/>
            <a:ahLst/>
            <a:cxnLst/>
            <a:rect l="l" t="t" r="r" b="b"/>
            <a:pathLst>
              <a:path w="894622" h="1938715">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xmlns="" r:embed="rId3"/>
                </a:ext>
              </a:extLst>
            </a:blip>
            <a:stretch>
              <a:fillRect t="-24495" r="-368184"/>
            </a:stretch>
          </a:blipFill>
        </p:spPr>
      </p:sp>
      <p:sp>
        <p:nvSpPr>
          <p:cNvPr id="9" name="Freeform 9"/>
          <p:cNvSpPr/>
          <p:nvPr/>
        </p:nvSpPr>
        <p:spPr>
          <a:xfrm>
            <a:off x="17480771" y="6878533"/>
            <a:ext cx="894622" cy="1938715"/>
          </a:xfrm>
          <a:custGeom>
            <a:avLst/>
            <a:gdLst/>
            <a:ahLst/>
            <a:cxnLst/>
            <a:rect l="l" t="t" r="r" b="b"/>
            <a:pathLst>
              <a:path w="894622" h="1938715">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xmlns="" r:embed="rId3"/>
                </a:ext>
              </a:extLst>
            </a:blip>
            <a:stretch>
              <a:fillRect t="-24495" r="-368184"/>
            </a:stretch>
          </a:blipFill>
        </p:spPr>
      </p:sp>
      <p:sp>
        <p:nvSpPr>
          <p:cNvPr id="10" name="Freeform 10"/>
          <p:cNvSpPr/>
          <p:nvPr/>
        </p:nvSpPr>
        <p:spPr>
          <a:xfrm flipH="1" flipV="1">
            <a:off x="15222717" y="-1392427"/>
            <a:ext cx="5727778" cy="5405591"/>
          </a:xfrm>
          <a:custGeom>
            <a:avLst/>
            <a:gdLst/>
            <a:ahLst/>
            <a:cxnLst/>
            <a:rect l="l" t="t" r="r" b="b"/>
            <a:pathLst>
              <a:path w="5727778" h="5405591">
                <a:moveTo>
                  <a:pt x="5727779" y="5405591"/>
                </a:moveTo>
                <a:lnTo>
                  <a:pt x="0" y="5405591"/>
                </a:lnTo>
                <a:lnTo>
                  <a:pt x="0" y="0"/>
                </a:lnTo>
                <a:lnTo>
                  <a:pt x="5727779" y="0"/>
                </a:lnTo>
                <a:lnTo>
                  <a:pt x="5727779" y="5405591"/>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grpSp>
        <p:nvGrpSpPr>
          <p:cNvPr id="11" name="Group 11"/>
          <p:cNvGrpSpPr/>
          <p:nvPr/>
        </p:nvGrpSpPr>
        <p:grpSpPr>
          <a:xfrm>
            <a:off x="-462858" y="-143260"/>
            <a:ext cx="9942475" cy="1657604"/>
            <a:chOff x="0" y="0"/>
            <a:chExt cx="13256634" cy="2210138"/>
          </a:xfrm>
        </p:grpSpPr>
        <p:grpSp>
          <p:nvGrpSpPr>
            <p:cNvPr id="12" name="Group 12"/>
            <p:cNvGrpSpPr/>
            <p:nvPr/>
          </p:nvGrpSpPr>
          <p:grpSpPr>
            <a:xfrm>
              <a:off x="0" y="0"/>
              <a:ext cx="2280890" cy="2210138"/>
              <a:chOff x="0" y="0"/>
              <a:chExt cx="2756004" cy="2670514"/>
            </a:xfrm>
          </p:grpSpPr>
          <p:sp>
            <p:nvSpPr>
              <p:cNvPr id="13" name="Freeform 13"/>
              <p:cNvSpPr/>
              <p:nvPr/>
            </p:nvSpPr>
            <p:spPr>
              <a:xfrm>
                <a:off x="12700" y="12700"/>
                <a:ext cx="2730500" cy="2645156"/>
              </a:xfrm>
              <a:custGeom>
                <a:avLst/>
                <a:gdLst/>
                <a:ahLst/>
                <a:cxnLst/>
                <a:rect l="l" t="t" r="r" b="b"/>
                <a:pathLst>
                  <a:path w="2730500" h="2645156">
                    <a:moveTo>
                      <a:pt x="0" y="1322578"/>
                    </a:moveTo>
                    <a:cubicBezTo>
                      <a:pt x="0" y="592074"/>
                      <a:pt x="611251" y="0"/>
                      <a:pt x="1365250" y="0"/>
                    </a:cubicBezTo>
                    <a:cubicBezTo>
                      <a:pt x="2119249" y="0"/>
                      <a:pt x="2730500" y="592074"/>
                      <a:pt x="2730500" y="1322578"/>
                    </a:cubicBezTo>
                    <a:cubicBezTo>
                      <a:pt x="2730500" y="2053082"/>
                      <a:pt x="2119249" y="2645156"/>
                      <a:pt x="1365250" y="2645156"/>
                    </a:cubicBezTo>
                    <a:cubicBezTo>
                      <a:pt x="611251" y="2645156"/>
                      <a:pt x="0" y="2052955"/>
                      <a:pt x="0" y="1322578"/>
                    </a:cubicBezTo>
                    <a:close/>
                  </a:path>
                </a:pathLst>
              </a:custGeom>
              <a:solidFill>
                <a:srgbClr val="123586"/>
              </a:solidFill>
            </p:spPr>
          </p:sp>
          <p:sp>
            <p:nvSpPr>
              <p:cNvPr id="14" name="Freeform 14"/>
              <p:cNvSpPr/>
              <p:nvPr/>
            </p:nvSpPr>
            <p:spPr>
              <a:xfrm>
                <a:off x="0" y="0"/>
                <a:ext cx="2755900" cy="2670556"/>
              </a:xfrm>
              <a:custGeom>
                <a:avLst/>
                <a:gdLst/>
                <a:ahLst/>
                <a:cxnLst/>
                <a:rect l="l" t="t" r="r" b="b"/>
                <a:pathLst>
                  <a:path w="2755900" h="2670556">
                    <a:moveTo>
                      <a:pt x="0" y="1335278"/>
                    </a:moveTo>
                    <a:cubicBezTo>
                      <a:pt x="0" y="597408"/>
                      <a:pt x="617347" y="0"/>
                      <a:pt x="1377950" y="0"/>
                    </a:cubicBezTo>
                    <a:lnTo>
                      <a:pt x="1377950" y="12700"/>
                    </a:lnTo>
                    <a:lnTo>
                      <a:pt x="1377950" y="0"/>
                    </a:lnTo>
                    <a:cubicBezTo>
                      <a:pt x="2138553" y="0"/>
                      <a:pt x="2755900" y="597408"/>
                      <a:pt x="2755900" y="1335278"/>
                    </a:cubicBezTo>
                    <a:lnTo>
                      <a:pt x="2743200" y="1335278"/>
                    </a:lnTo>
                    <a:lnTo>
                      <a:pt x="2755900" y="1335278"/>
                    </a:lnTo>
                    <a:cubicBezTo>
                      <a:pt x="2755900" y="2073148"/>
                      <a:pt x="2138553" y="2670556"/>
                      <a:pt x="1377950" y="2670556"/>
                    </a:cubicBezTo>
                    <a:lnTo>
                      <a:pt x="1377950" y="2657856"/>
                    </a:lnTo>
                    <a:lnTo>
                      <a:pt x="1377950" y="2670556"/>
                    </a:lnTo>
                    <a:cubicBezTo>
                      <a:pt x="617347" y="2670556"/>
                      <a:pt x="0" y="2073021"/>
                      <a:pt x="0" y="1335278"/>
                    </a:cubicBezTo>
                    <a:lnTo>
                      <a:pt x="12700" y="1335278"/>
                    </a:lnTo>
                    <a:lnTo>
                      <a:pt x="25400" y="1335278"/>
                    </a:lnTo>
                    <a:lnTo>
                      <a:pt x="12700" y="1335278"/>
                    </a:lnTo>
                    <a:lnTo>
                      <a:pt x="0" y="1335278"/>
                    </a:lnTo>
                    <a:moveTo>
                      <a:pt x="25400" y="1335278"/>
                    </a:moveTo>
                    <a:cubicBezTo>
                      <a:pt x="25400" y="1342263"/>
                      <a:pt x="19685" y="1347978"/>
                      <a:pt x="12700" y="1347978"/>
                    </a:cubicBezTo>
                    <a:cubicBezTo>
                      <a:pt x="5715" y="1347978"/>
                      <a:pt x="0" y="1342263"/>
                      <a:pt x="0" y="1335278"/>
                    </a:cubicBezTo>
                    <a:cubicBezTo>
                      <a:pt x="0" y="1328293"/>
                      <a:pt x="5715" y="1322578"/>
                      <a:pt x="12700" y="1322578"/>
                    </a:cubicBezTo>
                    <a:cubicBezTo>
                      <a:pt x="19685" y="1322578"/>
                      <a:pt x="25400" y="1328293"/>
                      <a:pt x="25400" y="1335278"/>
                    </a:cubicBezTo>
                    <a:cubicBezTo>
                      <a:pt x="25400" y="2058289"/>
                      <a:pt x="630555" y="2645156"/>
                      <a:pt x="1377950" y="2645156"/>
                    </a:cubicBezTo>
                    <a:cubicBezTo>
                      <a:pt x="2125345" y="2645156"/>
                      <a:pt x="2730500" y="2058289"/>
                      <a:pt x="2730500" y="1335278"/>
                    </a:cubicBezTo>
                    <a:cubicBezTo>
                      <a:pt x="2730500" y="612267"/>
                      <a:pt x="2125345" y="25400"/>
                      <a:pt x="1377950" y="25400"/>
                    </a:cubicBezTo>
                    <a:lnTo>
                      <a:pt x="1377950" y="12700"/>
                    </a:lnTo>
                    <a:lnTo>
                      <a:pt x="1377950" y="25400"/>
                    </a:lnTo>
                    <a:cubicBezTo>
                      <a:pt x="630555" y="25400"/>
                      <a:pt x="25400" y="612267"/>
                      <a:pt x="25400" y="1335278"/>
                    </a:cubicBezTo>
                    <a:close/>
                  </a:path>
                </a:pathLst>
              </a:custGeom>
              <a:solidFill>
                <a:srgbClr val="4472C4"/>
              </a:solidFill>
            </p:spPr>
          </p:sp>
        </p:grpSp>
        <p:sp>
          <p:nvSpPr>
            <p:cNvPr id="15" name="TextBox 15"/>
            <p:cNvSpPr txBox="1"/>
            <p:nvPr/>
          </p:nvSpPr>
          <p:spPr>
            <a:xfrm>
              <a:off x="893249" y="548847"/>
              <a:ext cx="933954" cy="1071098"/>
            </a:xfrm>
            <a:prstGeom prst="rect">
              <a:avLst/>
            </a:prstGeom>
          </p:spPr>
          <p:txBody>
            <a:bodyPr lIns="0" tIns="0" rIns="0" bIns="0" rtlCol="0" anchor="t">
              <a:spAutoFit/>
            </a:bodyPr>
            <a:lstStyle/>
            <a:p>
              <a:pPr algn="l">
                <a:lnSpc>
                  <a:spcPts val="6256"/>
                </a:lnSpc>
              </a:pPr>
              <a:r>
                <a:rPr lang="en-US" sz="5213" b="1">
                  <a:solidFill>
                    <a:srgbClr val="FFFFFF"/>
                  </a:solidFill>
                  <a:latin typeface="Eastman Grotesque Bold"/>
                  <a:ea typeface="Eastman Grotesque Bold"/>
                  <a:cs typeface="Eastman Grotesque Bold"/>
                  <a:sym typeface="Eastman Grotesque Bold"/>
                </a:rPr>
                <a:t>II</a:t>
              </a:r>
            </a:p>
          </p:txBody>
        </p:sp>
        <p:grpSp>
          <p:nvGrpSpPr>
            <p:cNvPr id="16" name="Group 16"/>
            <p:cNvGrpSpPr/>
            <p:nvPr/>
          </p:nvGrpSpPr>
          <p:grpSpPr>
            <a:xfrm>
              <a:off x="1382090" y="195901"/>
              <a:ext cx="11874544" cy="1807536"/>
              <a:chOff x="0" y="0"/>
              <a:chExt cx="9065815" cy="1379993"/>
            </a:xfrm>
          </p:grpSpPr>
          <p:sp>
            <p:nvSpPr>
              <p:cNvPr id="17" name="Freeform 17"/>
              <p:cNvSpPr/>
              <p:nvPr/>
            </p:nvSpPr>
            <p:spPr>
              <a:xfrm>
                <a:off x="0" y="0"/>
                <a:ext cx="9065815" cy="1379993"/>
              </a:xfrm>
              <a:custGeom>
                <a:avLst/>
                <a:gdLst/>
                <a:ahLst/>
                <a:cxnLst/>
                <a:rect l="l" t="t" r="r" b="b"/>
                <a:pathLst>
                  <a:path w="9065815" h="1379993">
                    <a:moveTo>
                      <a:pt x="463767" y="0"/>
                    </a:moveTo>
                    <a:lnTo>
                      <a:pt x="8602048" y="0"/>
                    </a:lnTo>
                    <a:cubicBezTo>
                      <a:pt x="8858179" y="0"/>
                      <a:pt x="9065815" y="207636"/>
                      <a:pt x="9065815" y="463767"/>
                    </a:cubicBezTo>
                    <a:lnTo>
                      <a:pt x="9065815" y="916226"/>
                    </a:lnTo>
                    <a:cubicBezTo>
                      <a:pt x="9065815" y="1172357"/>
                      <a:pt x="8858179" y="1379993"/>
                      <a:pt x="8602048" y="1379993"/>
                    </a:cubicBezTo>
                    <a:lnTo>
                      <a:pt x="463767" y="1379993"/>
                    </a:lnTo>
                    <a:cubicBezTo>
                      <a:pt x="207636" y="1379993"/>
                      <a:pt x="0" y="1172357"/>
                      <a:pt x="0" y="916226"/>
                    </a:cubicBezTo>
                    <a:lnTo>
                      <a:pt x="0" y="463767"/>
                    </a:lnTo>
                    <a:cubicBezTo>
                      <a:pt x="0" y="207636"/>
                      <a:pt x="207636" y="0"/>
                      <a:pt x="463767" y="0"/>
                    </a:cubicBezTo>
                    <a:close/>
                  </a:path>
                </a:pathLst>
              </a:custGeom>
              <a:solidFill>
                <a:srgbClr val="000000">
                  <a:alpha val="0"/>
                </a:srgbClr>
              </a:solidFill>
              <a:ln w="95250" cap="rnd">
                <a:solidFill>
                  <a:srgbClr val="123586"/>
                </a:solidFill>
                <a:prstDash val="solid"/>
                <a:round/>
              </a:ln>
            </p:spPr>
          </p:sp>
          <p:sp>
            <p:nvSpPr>
              <p:cNvPr id="18" name="TextBox 18"/>
              <p:cNvSpPr txBox="1"/>
              <p:nvPr/>
            </p:nvSpPr>
            <p:spPr>
              <a:xfrm>
                <a:off x="0" y="-47625"/>
                <a:ext cx="9065815" cy="1427618"/>
              </a:xfrm>
              <a:prstGeom prst="rect">
                <a:avLst/>
              </a:prstGeom>
            </p:spPr>
            <p:txBody>
              <a:bodyPr lIns="0" tIns="0" rIns="0" bIns="0" rtlCol="0" anchor="ctr"/>
              <a:lstStyle/>
              <a:p>
                <a:pPr algn="l">
                  <a:lnSpc>
                    <a:spcPts val="6263"/>
                  </a:lnSpc>
                </a:pPr>
                <a:endParaRPr/>
              </a:p>
            </p:txBody>
          </p:sp>
        </p:grpSp>
        <p:sp>
          <p:nvSpPr>
            <p:cNvPr id="19" name="TextBox 19"/>
            <p:cNvSpPr txBox="1"/>
            <p:nvPr/>
          </p:nvSpPr>
          <p:spPr>
            <a:xfrm>
              <a:off x="2460750" y="717017"/>
              <a:ext cx="10795884" cy="902928"/>
            </a:xfrm>
            <a:prstGeom prst="rect">
              <a:avLst/>
            </a:prstGeom>
          </p:spPr>
          <p:txBody>
            <a:bodyPr lIns="0" tIns="0" rIns="0" bIns="0" rtlCol="0" anchor="t">
              <a:spAutoFit/>
            </a:bodyPr>
            <a:lstStyle/>
            <a:p>
              <a:pPr algn="l">
                <a:lnSpc>
                  <a:spcPts val="5263"/>
                </a:lnSpc>
              </a:pPr>
              <a:r>
                <a:rPr lang="en-US" sz="4386" b="1">
                  <a:solidFill>
                    <a:srgbClr val="123586"/>
                  </a:solidFill>
                  <a:latin typeface="Eastman Grotesque Bold"/>
                  <a:ea typeface="Eastman Grotesque Bold"/>
                  <a:cs typeface="Eastman Grotesque Bold"/>
                  <a:sym typeface="Eastman Grotesque Bold"/>
                </a:rPr>
                <a:t>HIỆN THỰC HÓA NGHIÊN CỨU</a:t>
              </a:r>
            </a:p>
          </p:txBody>
        </p:sp>
      </p:grpSp>
      <p:grpSp>
        <p:nvGrpSpPr>
          <p:cNvPr id="20" name="Group 20"/>
          <p:cNvGrpSpPr/>
          <p:nvPr/>
        </p:nvGrpSpPr>
        <p:grpSpPr>
          <a:xfrm>
            <a:off x="328684" y="3842229"/>
            <a:ext cx="1217197" cy="1724317"/>
            <a:chOff x="0" y="0"/>
            <a:chExt cx="320579" cy="454141"/>
          </a:xfrm>
        </p:grpSpPr>
        <p:sp>
          <p:nvSpPr>
            <p:cNvPr id="21" name="Freeform 21"/>
            <p:cNvSpPr/>
            <p:nvPr/>
          </p:nvSpPr>
          <p:spPr>
            <a:xfrm>
              <a:off x="0" y="0"/>
              <a:ext cx="320579" cy="454141"/>
            </a:xfrm>
            <a:custGeom>
              <a:avLst/>
              <a:gdLst/>
              <a:ahLst/>
              <a:cxnLst/>
              <a:rect l="l" t="t" r="r" b="b"/>
              <a:pathLst>
                <a:path w="320579" h="454141">
                  <a:moveTo>
                    <a:pt x="152651" y="0"/>
                  </a:moveTo>
                  <a:lnTo>
                    <a:pt x="167928" y="0"/>
                  </a:lnTo>
                  <a:cubicBezTo>
                    <a:pt x="252234" y="0"/>
                    <a:pt x="320579" y="68344"/>
                    <a:pt x="320579" y="152651"/>
                  </a:cubicBezTo>
                  <a:lnTo>
                    <a:pt x="320579" y="301490"/>
                  </a:lnTo>
                  <a:cubicBezTo>
                    <a:pt x="320579" y="385797"/>
                    <a:pt x="252234" y="454141"/>
                    <a:pt x="167928" y="454141"/>
                  </a:cubicBezTo>
                  <a:lnTo>
                    <a:pt x="152651" y="454141"/>
                  </a:lnTo>
                  <a:cubicBezTo>
                    <a:pt x="68344" y="454141"/>
                    <a:pt x="0" y="385797"/>
                    <a:pt x="0" y="301490"/>
                  </a:cubicBezTo>
                  <a:lnTo>
                    <a:pt x="0" y="152651"/>
                  </a:lnTo>
                  <a:cubicBezTo>
                    <a:pt x="0" y="68344"/>
                    <a:pt x="68344" y="0"/>
                    <a:pt x="152651" y="0"/>
                  </a:cubicBezTo>
                  <a:close/>
                </a:path>
              </a:pathLst>
            </a:custGeom>
            <a:solidFill>
              <a:srgbClr val="000000">
                <a:alpha val="0"/>
              </a:srgbClr>
            </a:solidFill>
            <a:ln w="38100" cap="rnd">
              <a:solidFill>
                <a:srgbClr val="1A7CAF"/>
              </a:solidFill>
              <a:prstDash val="solid"/>
              <a:round/>
            </a:ln>
          </p:spPr>
        </p:sp>
        <p:sp>
          <p:nvSpPr>
            <p:cNvPr id="22" name="TextBox 22"/>
            <p:cNvSpPr txBox="1"/>
            <p:nvPr/>
          </p:nvSpPr>
          <p:spPr>
            <a:xfrm>
              <a:off x="0" y="-57150"/>
              <a:ext cx="320579" cy="511291"/>
            </a:xfrm>
            <a:prstGeom prst="rect">
              <a:avLst/>
            </a:prstGeom>
          </p:spPr>
          <p:txBody>
            <a:bodyPr lIns="50800" tIns="50800" rIns="50800" bIns="50800" rtlCol="0" anchor="ctr"/>
            <a:lstStyle/>
            <a:p>
              <a:pPr algn="ctr">
                <a:lnSpc>
                  <a:spcPts val="3919"/>
                </a:lnSpc>
              </a:pPr>
              <a:r>
                <a:rPr lang="en-US" sz="2799">
                  <a:solidFill>
                    <a:srgbClr val="000000"/>
                  </a:solidFill>
                  <a:latin typeface="Open Sans"/>
                  <a:ea typeface="Open Sans"/>
                  <a:cs typeface="Open Sans"/>
                  <a:sym typeface="Open Sans"/>
                </a:rPr>
                <a:t>Mô hình DFD</a:t>
              </a:r>
            </a:p>
          </p:txBody>
        </p:sp>
      </p:grpSp>
      <p:grpSp>
        <p:nvGrpSpPr>
          <p:cNvPr id="23" name="Group 23"/>
          <p:cNvGrpSpPr/>
          <p:nvPr/>
        </p:nvGrpSpPr>
        <p:grpSpPr>
          <a:xfrm>
            <a:off x="16998879" y="869783"/>
            <a:ext cx="1289121" cy="128912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457A8"/>
            </a:solidFill>
          </p:spPr>
        </p:sp>
        <p:sp>
          <p:nvSpPr>
            <p:cNvPr id="25" name="TextBox 25"/>
            <p:cNvSpPr txBox="1"/>
            <p:nvPr/>
          </p:nvSpPr>
          <p:spPr>
            <a:xfrm>
              <a:off x="139700" y="92075"/>
              <a:ext cx="533400" cy="581025"/>
            </a:xfrm>
            <a:prstGeom prst="rect">
              <a:avLst/>
            </a:prstGeom>
          </p:spPr>
          <p:txBody>
            <a:bodyPr lIns="50800" tIns="50800" rIns="50800" bIns="50800" rtlCol="0" anchor="ctr"/>
            <a:lstStyle/>
            <a:p>
              <a:pPr algn="ctr">
                <a:lnSpc>
                  <a:spcPts val="3499"/>
                </a:lnSpc>
              </a:pPr>
              <a:r>
                <a:rPr lang="en-US" sz="2499" b="1">
                  <a:solidFill>
                    <a:srgbClr val="FFFFFF"/>
                  </a:solidFill>
                  <a:latin typeface="Open Sans Bold"/>
                  <a:ea typeface="Open Sans Bold"/>
                  <a:cs typeface="Open Sans Bold"/>
                  <a:sym typeface="Open Sans Bold"/>
                </a:rPr>
                <a:t>2/4</a:t>
              </a:r>
            </a:p>
          </p:txBody>
        </p:sp>
      </p:grpSp>
      <p:grpSp>
        <p:nvGrpSpPr>
          <p:cNvPr id="26" name="Group 26"/>
          <p:cNvGrpSpPr/>
          <p:nvPr/>
        </p:nvGrpSpPr>
        <p:grpSpPr>
          <a:xfrm>
            <a:off x="807229" y="1514343"/>
            <a:ext cx="3551359" cy="755527"/>
            <a:chOff x="0" y="0"/>
            <a:chExt cx="935337" cy="198987"/>
          </a:xfrm>
        </p:grpSpPr>
        <p:sp>
          <p:nvSpPr>
            <p:cNvPr id="27" name="Freeform 27"/>
            <p:cNvSpPr/>
            <p:nvPr/>
          </p:nvSpPr>
          <p:spPr>
            <a:xfrm>
              <a:off x="0" y="0"/>
              <a:ext cx="935337" cy="198987"/>
            </a:xfrm>
            <a:custGeom>
              <a:avLst/>
              <a:gdLst/>
              <a:ahLst/>
              <a:cxnLst/>
              <a:rect l="l" t="t" r="r" b="b"/>
              <a:pathLst>
                <a:path w="935337" h="198987">
                  <a:moveTo>
                    <a:pt x="52320" y="0"/>
                  </a:moveTo>
                  <a:lnTo>
                    <a:pt x="883018" y="0"/>
                  </a:lnTo>
                  <a:cubicBezTo>
                    <a:pt x="911913" y="0"/>
                    <a:pt x="935337" y="23424"/>
                    <a:pt x="935337" y="52320"/>
                  </a:cubicBezTo>
                  <a:lnTo>
                    <a:pt x="935337" y="146667"/>
                  </a:lnTo>
                  <a:cubicBezTo>
                    <a:pt x="935337" y="175562"/>
                    <a:pt x="911913" y="198987"/>
                    <a:pt x="883018" y="198987"/>
                  </a:cubicBezTo>
                  <a:lnTo>
                    <a:pt x="52320" y="198987"/>
                  </a:lnTo>
                  <a:cubicBezTo>
                    <a:pt x="23424" y="198987"/>
                    <a:pt x="0" y="175562"/>
                    <a:pt x="0" y="146667"/>
                  </a:cubicBezTo>
                  <a:lnTo>
                    <a:pt x="0" y="52320"/>
                  </a:lnTo>
                  <a:cubicBezTo>
                    <a:pt x="0" y="23424"/>
                    <a:pt x="23424" y="0"/>
                    <a:pt x="52320" y="0"/>
                  </a:cubicBezTo>
                  <a:close/>
                </a:path>
              </a:pathLst>
            </a:custGeom>
            <a:solidFill>
              <a:srgbClr val="F9CA78"/>
            </a:solidFill>
            <a:ln w="38100" cap="rnd">
              <a:solidFill>
                <a:srgbClr val="F9CA78"/>
              </a:solidFill>
              <a:prstDash val="solid"/>
              <a:round/>
            </a:ln>
          </p:spPr>
        </p:sp>
        <p:sp>
          <p:nvSpPr>
            <p:cNvPr id="28" name="TextBox 28"/>
            <p:cNvSpPr txBox="1"/>
            <p:nvPr/>
          </p:nvSpPr>
          <p:spPr>
            <a:xfrm>
              <a:off x="0" y="-57150"/>
              <a:ext cx="935337" cy="256137"/>
            </a:xfrm>
            <a:prstGeom prst="rect">
              <a:avLst/>
            </a:prstGeom>
          </p:spPr>
          <p:txBody>
            <a:bodyPr lIns="50800" tIns="50800" rIns="50800" bIns="50800" rtlCol="0" anchor="ctr"/>
            <a:lstStyle/>
            <a:p>
              <a:pPr algn="ctr">
                <a:lnSpc>
                  <a:spcPts val="3919"/>
                </a:lnSpc>
              </a:pPr>
              <a:r>
                <a:rPr lang="en-US" sz="2799" b="1">
                  <a:solidFill>
                    <a:srgbClr val="000000"/>
                  </a:solidFill>
                  <a:latin typeface="Open Sans Bold"/>
                  <a:ea typeface="Open Sans Bold"/>
                  <a:cs typeface="Open Sans Bold"/>
                  <a:sym typeface="Open Sans Bold"/>
                </a:rPr>
                <a:t>THIẾT KẾ XỬ LÝ</a:t>
              </a:r>
            </a:p>
          </p:txBody>
        </p:sp>
      </p:grpSp>
      <p:sp>
        <p:nvSpPr>
          <p:cNvPr id="29" name="Freeform 29"/>
          <p:cNvSpPr/>
          <p:nvPr/>
        </p:nvSpPr>
        <p:spPr>
          <a:xfrm>
            <a:off x="4708359" y="1514343"/>
            <a:ext cx="11119761" cy="8103526"/>
          </a:xfrm>
          <a:custGeom>
            <a:avLst/>
            <a:gdLst/>
            <a:ahLst/>
            <a:cxnLst/>
            <a:rect l="l" t="t" r="r" b="b"/>
            <a:pathLst>
              <a:path w="11119761" h="8103526">
                <a:moveTo>
                  <a:pt x="0" y="0"/>
                </a:moveTo>
                <a:lnTo>
                  <a:pt x="11119761" y="0"/>
                </a:lnTo>
                <a:lnTo>
                  <a:pt x="11119761" y="8103526"/>
                </a:lnTo>
                <a:lnTo>
                  <a:pt x="0" y="8103526"/>
                </a:lnTo>
                <a:lnTo>
                  <a:pt x="0" y="0"/>
                </a:lnTo>
                <a:close/>
              </a:path>
            </a:pathLst>
          </a:custGeom>
          <a:blipFill>
            <a:blip r:embed="rId6"/>
            <a:stretch>
              <a:fillRect/>
            </a:stretch>
          </a:blipFill>
        </p:spPr>
      </p:sp>
      <p:sp>
        <p:nvSpPr>
          <p:cNvPr id="30" name="TextBox 30"/>
          <p:cNvSpPr txBox="1"/>
          <p:nvPr/>
        </p:nvSpPr>
        <p:spPr>
          <a:xfrm>
            <a:off x="17259300" y="9191625"/>
            <a:ext cx="152400" cy="219075"/>
          </a:xfrm>
          <a:prstGeom prst="rect">
            <a:avLst/>
          </a:prstGeom>
        </p:spPr>
        <p:txBody>
          <a:bodyPr wrap="none" lIns="0" tIns="0" rIns="0" bIns="0" rtlCol="0" anchor="t">
            <a:spAutoFit/>
          </a:bodyPr>
          <a:lstStyle/>
          <a:p>
            <a:pPr algn="ctr">
              <a:lnSpc>
                <a:spcPts val="4619"/>
              </a:lnSpc>
              <a:spcBef>
                <a:spcPct val="0"/>
              </a:spcBef>
            </a:pPr>
            <a:r>
              <a:rPr lang="en-US" sz="3299" b="1">
                <a:solidFill>
                  <a:srgbClr val="000000"/>
                </a:solidFill>
                <a:latin typeface="Noto Serif Display Bold"/>
                <a:ea typeface="Noto Serif Display Bold"/>
                <a:cs typeface="Noto Serif Display Bold"/>
                <a:sym typeface="Noto Serif Display Bold"/>
              </a:rPr>
              <a:t>9</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762</Words>
  <Application>Microsoft Office PowerPoint</Application>
  <PresentationFormat>Custom</PresentationFormat>
  <Paragraphs>139</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Calibri</vt:lpstr>
      <vt:lpstr>Arial Bold</vt:lpstr>
      <vt:lpstr>Open Sans</vt:lpstr>
      <vt:lpstr>Open Sans Italics</vt:lpstr>
      <vt:lpstr>Public Sans Bold</vt:lpstr>
      <vt:lpstr>Noto Serif Display Bold</vt:lpstr>
      <vt:lpstr>Arial</vt:lpstr>
      <vt:lpstr>Open Sans Bold</vt:lpstr>
      <vt:lpstr>Eastman Grotesque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TravelTV</dc:title>
  <cp:lastModifiedBy>Administrator</cp:lastModifiedBy>
  <cp:revision>4</cp:revision>
  <dcterms:created xsi:type="dcterms:W3CDTF">2006-08-16T00:00:00Z</dcterms:created>
  <dcterms:modified xsi:type="dcterms:W3CDTF">2025-07-07T03:56:49Z</dcterms:modified>
  <dc:identifier>DAGrPbpf80g</dc:identifier>
</cp:coreProperties>
</file>